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Comfortaa Regular"/>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ComfortaaRegular-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mfortaaRegular-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69ad14db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69ad14db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aleway"/>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6d9ede49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6d9ede49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were not scraped because they were not consistent</a:t>
            </a:r>
            <a:endParaRPr/>
          </a:p>
          <a:p>
            <a:pPr indent="0" lvl="0" marL="0" rtl="0" algn="l">
              <a:spcBef>
                <a:spcPts val="0"/>
              </a:spcBef>
              <a:spcAft>
                <a:spcPts val="0"/>
              </a:spcAft>
              <a:buNone/>
            </a:pPr>
            <a:r>
              <a:rPr lang="en"/>
              <a:t>Options were consistent because they were from the manufacturer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6e2be07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6e2be07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Char char="●"/>
            </a:pPr>
            <a:r>
              <a:rPr lang="en" sz="1000">
                <a:solidFill>
                  <a:schemeClr val="dk2"/>
                </a:solidFill>
              </a:rPr>
              <a:t>Extract Links</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Scrape Features into lists</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Combine into CSV</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Dummy code any strings because model only takes integers</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Took out any outliers</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Run through Multiple Linear Regression Model</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t/>
            </a:r>
            <a:endParaRPr sz="1000">
              <a:solidFill>
                <a:schemeClr val="dk2"/>
              </a:solidFill>
            </a:endParaRPr>
          </a:p>
          <a:p>
            <a:pPr indent="0" lvl="0" marL="0" rtl="0" algn="l">
              <a:lnSpc>
                <a:spcPct val="115000"/>
              </a:lnSpc>
              <a:spcBef>
                <a:spcPts val="1600"/>
              </a:spcBef>
              <a:spcAft>
                <a:spcPts val="1600"/>
              </a:spcAft>
              <a:buNone/>
            </a:pPr>
            <a:r>
              <a:t/>
            </a:r>
            <a:endParaRPr sz="1000">
              <a:solidFill>
                <a:schemeClr val="dk2"/>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6e7e71f3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6e7e71f3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6e7e71f3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6e7e71f3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Around 300 cars were used predictability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6e7e71f3c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6e7e71f3c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Around 300 cars</a:t>
            </a:r>
            <a:endParaRPr/>
          </a:p>
          <a:p>
            <a:pPr indent="-292100" lvl="0" marL="457200" rtl="0" algn="l">
              <a:lnSpc>
                <a:spcPct val="115000"/>
              </a:lnSpc>
              <a:spcBef>
                <a:spcPts val="0"/>
              </a:spcBef>
              <a:spcAft>
                <a:spcPts val="0"/>
              </a:spcAft>
              <a:buClr>
                <a:schemeClr val="dk2"/>
              </a:buClr>
              <a:buSzPts val="1000"/>
              <a:buChar char="●"/>
            </a:pPr>
            <a:r>
              <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Sports was a proxy for engine type that was upgraded</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luxury cars proxy for age because newer models would have different luxury options</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Heated steering not enough records</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P values marked less than 5% mean that they are significant to the hypothesis which is- price fluctuates depending on variable</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Pvalues marked as red mean tehy are not significant</a:t>
            </a:r>
            <a:endParaRPr sz="1000">
              <a:solidFill>
                <a:schemeClr val="dk2"/>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69ad14db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69ad14db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Variable- Price</a:t>
            </a:r>
            <a:endParaRPr/>
          </a:p>
          <a:p>
            <a:pPr indent="0" lvl="0" marL="0" rtl="0" algn="l">
              <a:spcBef>
                <a:spcPts val="0"/>
              </a:spcBef>
              <a:spcAft>
                <a:spcPts val="0"/>
              </a:spcAft>
              <a:buNone/>
            </a:pPr>
            <a:r>
              <a:rPr lang="en" sz="800">
                <a:solidFill>
                  <a:schemeClr val="dk1"/>
                </a:solidFill>
              </a:rPr>
              <a:t>Significantly add Value:</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Engine Model </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Sport Package</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Parking Assist</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Cold Weather Package</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Blind Spot detection- Not enough records just not it was in the convenience package</a:t>
            </a:r>
            <a:endParaRPr sz="800">
              <a:solidFill>
                <a:schemeClr val="dk1"/>
              </a:solidFill>
            </a:endParaRPr>
          </a:p>
          <a:p>
            <a:pPr indent="0" lvl="0" marL="0" rtl="0" algn="l">
              <a:spcBef>
                <a:spcPts val="0"/>
              </a:spcBef>
              <a:spcAft>
                <a:spcPts val="0"/>
              </a:spcAft>
              <a:buNone/>
            </a:pPr>
            <a:r>
              <a:rPr lang="en" sz="800">
                <a:solidFill>
                  <a:schemeClr val="dk1"/>
                </a:solidFill>
              </a:rPr>
              <a:t>Significantly decreases value- mileage age</a:t>
            </a:r>
            <a:endParaRPr sz="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69ad14db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69ad14db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Options do not hold significant value compared to what a new customer would paid for them because these cars were new year make cars with low mileage. If we were to expand our search to to even earlier year makes we would find that these options would probably depreciate more than this. Engine models were able to keep their value even as cars were older. One thing to note is that newer options such as the parking assistant were worth more because of their complexity and non obsolete nature in cars however heated seats which is common was not relevant. We found that if you want to get the best value from your car either buying or future selling it is a good idea to skip the options because all of them at some point will be worthless.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6e2be07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6e2be07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6e7e71f3c_5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6e7e71f3c_5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69ad14d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69ad14d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Calibri"/>
              <a:buChar char="●"/>
            </a:pPr>
            <a:r>
              <a:rPr lang="en" sz="1200">
                <a:latin typeface="Calibri"/>
                <a:ea typeface="Calibri"/>
                <a:cs typeface="Calibri"/>
                <a:sym typeface="Calibri"/>
              </a:rPr>
              <a:t>According to various online reports, a vehicle decreases in value as much as 20% in the first 12 months</a:t>
            </a:r>
            <a:endParaRPr sz="1200">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latin typeface="Calibri"/>
                <a:ea typeface="Calibri"/>
                <a:cs typeface="Calibri"/>
                <a:sym typeface="Calibri"/>
              </a:rPr>
              <a:t>So with our research we aim to determine:</a:t>
            </a:r>
            <a:endParaRPr sz="1200">
              <a:latin typeface="Calibri"/>
              <a:ea typeface="Calibri"/>
              <a:cs typeface="Calibri"/>
              <a:sym typeface="Calibri"/>
            </a:endParaRPr>
          </a:p>
          <a:p>
            <a:pPr indent="-304800" lvl="0" marL="457200" rtl="0" algn="l">
              <a:lnSpc>
                <a:spcPct val="115000"/>
              </a:lnSpc>
              <a:spcBef>
                <a:spcPts val="0"/>
              </a:spcBef>
              <a:spcAft>
                <a:spcPts val="0"/>
              </a:spcAft>
              <a:buClr>
                <a:srgbClr val="000000"/>
              </a:buClr>
              <a:buSzPts val="1200"/>
              <a:buFont typeface="Calibri"/>
              <a:buChar char="●"/>
            </a:pPr>
            <a:r>
              <a:rPr lang="en" sz="1200">
                <a:latin typeface="Calibri"/>
                <a:ea typeface="Calibri"/>
                <a:cs typeface="Calibri"/>
                <a:sym typeface="Calibri"/>
              </a:rPr>
              <a:t>Common Factors (Condition, Year, Mileage, etc)</a:t>
            </a:r>
            <a:endParaRPr sz="1200">
              <a:latin typeface="Calibri"/>
              <a:ea typeface="Calibri"/>
              <a:cs typeface="Calibri"/>
              <a:sym typeface="Calibri"/>
            </a:endParaRPr>
          </a:p>
          <a:p>
            <a:pPr indent="-304800" lvl="0" marL="457200" rtl="0" algn="l">
              <a:lnSpc>
                <a:spcPct val="115000"/>
              </a:lnSpc>
              <a:spcBef>
                <a:spcPts val="0"/>
              </a:spcBef>
              <a:spcAft>
                <a:spcPts val="0"/>
              </a:spcAft>
              <a:buClr>
                <a:srgbClr val="000000"/>
              </a:buClr>
              <a:buSzPts val="1200"/>
              <a:buFont typeface="Calibri"/>
              <a:buChar char="●"/>
            </a:pPr>
            <a:r>
              <a:rPr lang="en" sz="1200">
                <a:latin typeface="Calibri"/>
                <a:ea typeface="Calibri"/>
                <a:cs typeface="Calibri"/>
                <a:sym typeface="Calibri"/>
              </a:rPr>
              <a:t>Optional features/packages</a:t>
            </a:r>
            <a:endParaRPr sz="1200">
              <a:latin typeface="Calibri"/>
              <a:ea typeface="Calibri"/>
              <a:cs typeface="Calibri"/>
              <a:sym typeface="Calibri"/>
            </a:endParaRPr>
          </a:p>
          <a:p>
            <a:pPr indent="-304800" lvl="1" marL="914400" rtl="0" algn="l">
              <a:lnSpc>
                <a:spcPct val="115000"/>
              </a:lnSpc>
              <a:spcBef>
                <a:spcPts val="0"/>
              </a:spcBef>
              <a:spcAft>
                <a:spcPts val="0"/>
              </a:spcAft>
              <a:buClr>
                <a:srgbClr val="000000"/>
              </a:buClr>
              <a:buSzPts val="1200"/>
              <a:buFont typeface="Calibri"/>
              <a:buChar char="○"/>
            </a:pPr>
            <a:r>
              <a:rPr lang="en" sz="1200">
                <a:latin typeface="Calibri"/>
                <a:ea typeface="Calibri"/>
                <a:cs typeface="Calibri"/>
                <a:sym typeface="Calibri"/>
              </a:rPr>
              <a:t>Bluetooth</a:t>
            </a:r>
            <a:endParaRPr sz="1200">
              <a:latin typeface="Calibri"/>
              <a:ea typeface="Calibri"/>
              <a:cs typeface="Calibri"/>
              <a:sym typeface="Calibri"/>
            </a:endParaRPr>
          </a:p>
          <a:p>
            <a:pPr indent="-304800" lvl="1" marL="914400" rtl="0" algn="l">
              <a:lnSpc>
                <a:spcPct val="115000"/>
              </a:lnSpc>
              <a:spcBef>
                <a:spcPts val="0"/>
              </a:spcBef>
              <a:spcAft>
                <a:spcPts val="0"/>
              </a:spcAft>
              <a:buClr>
                <a:srgbClr val="000000"/>
              </a:buClr>
              <a:buSzPts val="1200"/>
              <a:buFont typeface="Calibri"/>
              <a:buChar char="○"/>
            </a:pPr>
            <a:r>
              <a:rPr lang="en" sz="1200">
                <a:latin typeface="Calibri"/>
                <a:ea typeface="Calibri"/>
                <a:cs typeface="Calibri"/>
                <a:sym typeface="Calibri"/>
              </a:rPr>
              <a:t>Navigation</a:t>
            </a:r>
            <a:endParaRPr sz="1200">
              <a:latin typeface="Calibri"/>
              <a:ea typeface="Calibri"/>
              <a:cs typeface="Calibri"/>
              <a:sym typeface="Calibri"/>
            </a:endParaRPr>
          </a:p>
          <a:p>
            <a:pPr indent="-304800" lvl="1" marL="914400" rtl="0" algn="l">
              <a:lnSpc>
                <a:spcPct val="115000"/>
              </a:lnSpc>
              <a:spcBef>
                <a:spcPts val="0"/>
              </a:spcBef>
              <a:spcAft>
                <a:spcPts val="0"/>
              </a:spcAft>
              <a:buClr>
                <a:srgbClr val="000000"/>
              </a:buClr>
              <a:buSzPts val="1200"/>
              <a:buFont typeface="Calibri"/>
              <a:buChar char="○"/>
            </a:pPr>
            <a:r>
              <a:rPr lang="en" sz="1200">
                <a:latin typeface="Calibri"/>
                <a:ea typeface="Calibri"/>
                <a:cs typeface="Calibri"/>
                <a:sym typeface="Calibri"/>
              </a:rPr>
              <a:t>Sunroof</a:t>
            </a:r>
            <a:endParaRPr sz="1200">
              <a:latin typeface="Calibri"/>
              <a:ea typeface="Calibri"/>
              <a:cs typeface="Calibri"/>
              <a:sym typeface="Calibri"/>
            </a:endParaRPr>
          </a:p>
          <a:p>
            <a:pPr indent="-304800" lvl="0" marL="457200" rtl="0" algn="l">
              <a:lnSpc>
                <a:spcPct val="115000"/>
              </a:lnSpc>
              <a:spcBef>
                <a:spcPts val="0"/>
              </a:spcBef>
              <a:spcAft>
                <a:spcPts val="0"/>
              </a:spcAft>
              <a:buClr>
                <a:srgbClr val="000000"/>
              </a:buClr>
              <a:buSzPts val="1200"/>
              <a:buFont typeface="Calibri"/>
              <a:buChar char="●"/>
            </a:pPr>
            <a:r>
              <a:rPr lang="en" sz="1200">
                <a:latin typeface="Calibri"/>
                <a:ea typeface="Calibri"/>
                <a:cs typeface="Calibri"/>
                <a:sym typeface="Calibri"/>
              </a:rPr>
              <a:t>Predictive Model to evaluate overall features that affect value the most</a:t>
            </a:r>
            <a:endParaRPr sz="1200">
              <a:latin typeface="Calibri"/>
              <a:ea typeface="Calibri"/>
              <a:cs typeface="Calibri"/>
              <a:sym typeface="Calibri"/>
            </a:endParaRPr>
          </a:p>
          <a:p>
            <a:pPr indent="-304800" lvl="0" marL="457200" rtl="0" algn="l">
              <a:lnSpc>
                <a:spcPct val="115000"/>
              </a:lnSpc>
              <a:spcBef>
                <a:spcPts val="0"/>
              </a:spcBef>
              <a:spcAft>
                <a:spcPts val="0"/>
              </a:spcAft>
              <a:buClr>
                <a:srgbClr val="000000"/>
              </a:buClr>
              <a:buSzPts val="1200"/>
              <a:buFont typeface="Calibri"/>
              <a:buChar char="●"/>
            </a:pPr>
            <a:r>
              <a:t/>
            </a:r>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6e2be07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6e2be07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impact of our study in perspective of the customer and the dealer.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Customers: With the results, car buyers will be able to see if they are overpaying for a used vehicle &amp; if they are paying above market value </a:t>
            </a:r>
            <a:endParaRPr/>
          </a:p>
          <a:p>
            <a:pPr indent="0" lvl="0" marL="0" rtl="0" algn="l">
              <a:spcBef>
                <a:spcPts val="0"/>
              </a:spcBef>
              <a:spcAft>
                <a:spcPts val="0"/>
              </a:spcAft>
              <a:buNone/>
            </a:pPr>
            <a:r>
              <a:rPr lang="en"/>
              <a:t>Which leads to the potential savings from buying smart and finding the best value for a used vehicle. With the knowledge of a vehicle’s worth, buyers will also be able to negotiate a better offer.</a:t>
            </a:r>
            <a:endParaRPr/>
          </a:p>
          <a:p>
            <a:pPr indent="0" lvl="0" marL="0" rtl="0" algn="l">
              <a:spcBef>
                <a:spcPts val="0"/>
              </a:spcBef>
              <a:spcAft>
                <a:spcPts val="0"/>
              </a:spcAft>
              <a:buNone/>
            </a:pPr>
            <a:r>
              <a:rPr lang="en"/>
              <a:t>And if a buyer wants to trade their vehicle in, they will be able to do it confidently with knowledge of their car’s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Dealers: If they are overpricing the vehicle, they potentially risk losing customers to other </a:t>
            </a:r>
            <a:r>
              <a:rPr lang="en"/>
              <a:t>dealers as inventory is displayed online for everyone to see. Dealers can also determine the cost of vehicles based on its true value in order to make a profit.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6d9ede4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6d9ede4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For our research, We used data from secondary market as an example as it would be more accurate when researching the depreciation of a vehicle. The data for used vehicles were collected from sites like edmunds.com, autotrader, and KellyBlueBook </a:t>
            </a:r>
            <a:endParaRPr sz="1200">
              <a:solidFill>
                <a:schemeClr val="dk1"/>
              </a:solidFill>
              <a:latin typeface="Calibri"/>
              <a:ea typeface="Calibri"/>
              <a:cs typeface="Calibri"/>
              <a:sym typeface="Calibri"/>
            </a:endParaRPr>
          </a:p>
          <a:p>
            <a:pPr indent="0" lvl="0" marL="0" rtl="0" algn="l">
              <a:lnSpc>
                <a:spcPct val="100000"/>
              </a:lnSpc>
              <a:spcBef>
                <a:spcPts val="1600"/>
              </a:spcBef>
              <a:spcAft>
                <a:spcPts val="0"/>
              </a:spcAft>
              <a:buNone/>
            </a:pPr>
            <a:r>
              <a:rPr lang="en" sz="1200">
                <a:solidFill>
                  <a:schemeClr val="dk1"/>
                </a:solidFill>
                <a:latin typeface="Calibri"/>
                <a:ea typeface="Calibri"/>
                <a:cs typeface="Calibri"/>
                <a:sym typeface="Calibri"/>
              </a:rPr>
              <a:t>Trims is the standard set of features already in the vehicles , </a:t>
            </a:r>
            <a:r>
              <a:rPr lang="en" sz="1200">
                <a:solidFill>
                  <a:schemeClr val="dk1"/>
                </a:solidFill>
                <a:latin typeface="Calibri"/>
                <a:ea typeface="Calibri"/>
                <a:cs typeface="Calibri"/>
                <a:sym typeface="Calibri"/>
              </a:rPr>
              <a:t>Higher Trims =More or Better Features, Higher Trims = Higher Prices</a:t>
            </a:r>
            <a:endParaRPr sz="1200">
              <a:solidFill>
                <a:schemeClr val="dk1"/>
              </a:solidFill>
              <a:latin typeface="Calibri"/>
              <a:ea typeface="Calibri"/>
              <a:cs typeface="Calibri"/>
              <a:sym typeface="Calibri"/>
            </a:endParaRPr>
          </a:p>
          <a:p>
            <a:pPr indent="0" lvl="0" marL="0" rtl="0" algn="l">
              <a:lnSpc>
                <a:spcPct val="100000"/>
              </a:lnSpc>
              <a:spcBef>
                <a:spcPts val="1600"/>
              </a:spcBef>
              <a:spcAft>
                <a:spcPts val="0"/>
              </a:spcAft>
              <a:buNone/>
            </a:pPr>
            <a:r>
              <a:rPr lang="en" sz="1200">
                <a:latin typeface="Calibri"/>
                <a:ea typeface="Calibri"/>
                <a:cs typeface="Calibri"/>
                <a:sym typeface="Calibri"/>
              </a:rPr>
              <a:t>As Optional Packages---Standard ($300) to Premium ($3100)</a:t>
            </a:r>
            <a:endParaRPr sz="1200">
              <a:latin typeface="Calibri"/>
              <a:ea typeface="Calibri"/>
              <a:cs typeface="Calibri"/>
              <a:sym typeface="Calibri"/>
            </a:endParaRPr>
          </a:p>
          <a:p>
            <a:pPr indent="-304800" lvl="1" marL="914400" rtl="0" algn="l">
              <a:spcBef>
                <a:spcPts val="160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Light</a:t>
            </a:r>
            <a:endParaRPr b="1"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Cold Weather</a:t>
            </a:r>
            <a:endParaRPr b="1"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Driver Assistance</a:t>
            </a:r>
            <a:endParaRPr b="1"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Technology</a:t>
            </a:r>
            <a:endParaRPr b="1"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Sport</a:t>
            </a:r>
            <a:endParaRPr b="1"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Premium</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6e7e71f3c_5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6e7e71f3c_5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6e2be07e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6e2be07e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2"/>
                </a:solidFill>
                <a:latin typeface="Raleway"/>
                <a:ea typeface="Raleway"/>
                <a:cs typeface="Raleway"/>
                <a:sym typeface="Raleway"/>
              </a:rPr>
              <a:t>Sixth Generation (2011-Present)</a:t>
            </a:r>
            <a:endParaRPr sz="800">
              <a:solidFill>
                <a:schemeClr val="dk2"/>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800">
                <a:solidFill>
                  <a:schemeClr val="dk2"/>
                </a:solidFill>
                <a:latin typeface="Raleway"/>
                <a:ea typeface="Raleway"/>
                <a:cs typeface="Raleway"/>
                <a:sym typeface="Raleway"/>
              </a:rPr>
              <a:t>Sedans (6 to 8 Trims), </a:t>
            </a:r>
            <a:endParaRPr sz="800">
              <a:solidFill>
                <a:schemeClr val="dk2"/>
              </a:solidFill>
              <a:latin typeface="Raleway"/>
              <a:ea typeface="Raleway"/>
              <a:cs typeface="Raleway"/>
              <a:sym typeface="Raleway"/>
            </a:endParaRPr>
          </a:p>
          <a:p>
            <a:pPr indent="-279400" lvl="0" marL="457200" rtl="0" algn="l">
              <a:spcBef>
                <a:spcPts val="0"/>
              </a:spcBef>
              <a:spcAft>
                <a:spcPts val="0"/>
              </a:spcAft>
              <a:buClr>
                <a:schemeClr val="dk2"/>
              </a:buClr>
              <a:buSzPts val="800"/>
              <a:buFont typeface="Raleway"/>
              <a:buChar char="●"/>
            </a:pPr>
            <a:r>
              <a:rPr lang="en" sz="800">
                <a:solidFill>
                  <a:schemeClr val="dk2"/>
                </a:solidFill>
                <a:latin typeface="Raleway"/>
                <a:ea typeface="Raleway"/>
                <a:cs typeface="Raleway"/>
                <a:sym typeface="Raleway"/>
              </a:rPr>
              <a:t>AWD VS FWD</a:t>
            </a:r>
            <a:endParaRPr sz="800">
              <a:solidFill>
                <a:schemeClr val="dk2"/>
              </a:solidFill>
              <a:latin typeface="Raleway"/>
              <a:ea typeface="Raleway"/>
              <a:cs typeface="Raleway"/>
              <a:sym typeface="Raleway"/>
            </a:endParaRPr>
          </a:p>
          <a:p>
            <a:pPr indent="-279400" lvl="0" marL="457200" rtl="0" algn="l">
              <a:spcBef>
                <a:spcPts val="0"/>
              </a:spcBef>
              <a:spcAft>
                <a:spcPts val="0"/>
              </a:spcAft>
              <a:buClr>
                <a:schemeClr val="dk2"/>
              </a:buClr>
              <a:buSzPts val="800"/>
              <a:buFont typeface="Raleway"/>
              <a:buChar char="●"/>
            </a:pPr>
            <a:r>
              <a:rPr lang="en" sz="800">
                <a:solidFill>
                  <a:schemeClr val="dk2"/>
                </a:solidFill>
                <a:latin typeface="Raleway"/>
                <a:ea typeface="Raleway"/>
                <a:cs typeface="Raleway"/>
                <a:sym typeface="Raleway"/>
              </a:rPr>
              <a:t>2.0 to 3.0 Liter Turbo Engine</a:t>
            </a:r>
            <a:endParaRPr sz="800">
              <a:solidFill>
                <a:schemeClr val="dk2"/>
              </a:solidFill>
              <a:latin typeface="Raleway"/>
              <a:ea typeface="Raleway"/>
              <a:cs typeface="Raleway"/>
              <a:sym typeface="Raleway"/>
            </a:endParaRPr>
          </a:p>
          <a:p>
            <a:pPr indent="-279400" lvl="0" marL="457200" rtl="0" algn="l">
              <a:spcBef>
                <a:spcPts val="0"/>
              </a:spcBef>
              <a:spcAft>
                <a:spcPts val="0"/>
              </a:spcAft>
              <a:buClr>
                <a:schemeClr val="dk2"/>
              </a:buClr>
              <a:buSzPts val="800"/>
              <a:buFont typeface="Raleway"/>
              <a:buChar char="●"/>
            </a:pPr>
            <a:r>
              <a:rPr lang="en" sz="800">
                <a:solidFill>
                  <a:schemeClr val="dk2"/>
                </a:solidFill>
                <a:latin typeface="Raleway"/>
                <a:ea typeface="Raleway"/>
                <a:cs typeface="Raleway"/>
                <a:sym typeface="Raleway"/>
              </a:rPr>
              <a:t>8 Speed Automatic</a:t>
            </a:r>
            <a:endParaRPr sz="800">
              <a:solidFill>
                <a:schemeClr val="dk2"/>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800">
                <a:solidFill>
                  <a:schemeClr val="dk2"/>
                </a:solidFill>
                <a:latin typeface="Raleway"/>
                <a:ea typeface="Raleway"/>
                <a:cs typeface="Raleway"/>
                <a:sym typeface="Raleway"/>
              </a:rPr>
              <a:t>Wagons and Gran Turismo (2 Trims)</a:t>
            </a:r>
            <a:endParaRPr sz="800">
              <a:solidFill>
                <a:schemeClr val="dk2"/>
              </a:solidFill>
              <a:latin typeface="Raleway"/>
              <a:ea typeface="Raleway"/>
              <a:cs typeface="Raleway"/>
              <a:sym typeface="Raleway"/>
            </a:endParaRPr>
          </a:p>
          <a:p>
            <a:pPr indent="-279400" lvl="0" marL="457200" rtl="0" algn="l">
              <a:spcBef>
                <a:spcPts val="0"/>
              </a:spcBef>
              <a:spcAft>
                <a:spcPts val="0"/>
              </a:spcAft>
              <a:buClr>
                <a:schemeClr val="dk2"/>
              </a:buClr>
              <a:buSzPts val="800"/>
              <a:buFont typeface="Raleway"/>
              <a:buChar char="●"/>
            </a:pPr>
            <a:r>
              <a:rPr lang="en" sz="800">
                <a:solidFill>
                  <a:schemeClr val="dk2"/>
                </a:solidFill>
                <a:latin typeface="Raleway"/>
                <a:ea typeface="Raleway"/>
                <a:cs typeface="Raleway"/>
                <a:sym typeface="Raleway"/>
              </a:rPr>
              <a:t>All AWD</a:t>
            </a:r>
            <a:endParaRPr sz="800">
              <a:solidFill>
                <a:schemeClr val="dk2"/>
              </a:solidFill>
              <a:latin typeface="Raleway"/>
              <a:ea typeface="Raleway"/>
              <a:cs typeface="Raleway"/>
              <a:sym typeface="Raleway"/>
            </a:endParaRPr>
          </a:p>
          <a:p>
            <a:pPr indent="-279400" lvl="0" marL="457200" rtl="0" algn="l">
              <a:spcBef>
                <a:spcPts val="0"/>
              </a:spcBef>
              <a:spcAft>
                <a:spcPts val="0"/>
              </a:spcAft>
              <a:buClr>
                <a:schemeClr val="dk2"/>
              </a:buClr>
              <a:buSzPts val="800"/>
              <a:buFont typeface="Raleway"/>
              <a:buChar char="●"/>
            </a:pPr>
            <a:r>
              <a:rPr lang="en" sz="800">
                <a:solidFill>
                  <a:schemeClr val="dk2"/>
                </a:solidFill>
                <a:latin typeface="Raleway"/>
                <a:ea typeface="Raleway"/>
                <a:cs typeface="Raleway"/>
                <a:sym typeface="Raleway"/>
              </a:rPr>
              <a:t>2.0 Turbo Engines</a:t>
            </a:r>
            <a:endParaRPr sz="800">
              <a:solidFill>
                <a:schemeClr val="dk2"/>
              </a:solidFill>
              <a:latin typeface="Raleway"/>
              <a:ea typeface="Raleway"/>
              <a:cs typeface="Raleway"/>
              <a:sym typeface="Raleway"/>
            </a:endParaRPr>
          </a:p>
          <a:p>
            <a:pPr indent="-279400" lvl="0" marL="457200" rtl="0" algn="l">
              <a:spcBef>
                <a:spcPts val="0"/>
              </a:spcBef>
              <a:spcAft>
                <a:spcPts val="0"/>
              </a:spcAft>
              <a:buClr>
                <a:schemeClr val="dk2"/>
              </a:buClr>
              <a:buSzPts val="800"/>
              <a:buFont typeface="Raleway"/>
              <a:buChar char="●"/>
            </a:pPr>
            <a:r>
              <a:rPr lang="en" sz="800">
                <a:solidFill>
                  <a:schemeClr val="dk2"/>
                </a:solidFill>
                <a:latin typeface="Raleway"/>
                <a:ea typeface="Raleway"/>
                <a:cs typeface="Raleway"/>
                <a:sym typeface="Raleway"/>
              </a:rPr>
              <a:t>8 Speed Automatic</a:t>
            </a:r>
            <a:endParaRPr sz="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6e7e71f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6e7e71f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Clr>
                <a:schemeClr val="dk1"/>
              </a:buClr>
              <a:buSzPts val="800"/>
              <a:buChar char="●"/>
            </a:pPr>
            <a:r>
              <a:rPr b="1" lang="en" sz="800">
                <a:solidFill>
                  <a:schemeClr val="dk1"/>
                </a:solidFill>
              </a:rPr>
              <a:t>Optional Packages:</a:t>
            </a:r>
            <a:endParaRPr b="1" sz="800">
              <a:solidFill>
                <a:schemeClr val="dk1"/>
              </a:solidFill>
            </a:endParaRPr>
          </a:p>
          <a:p>
            <a:pPr indent="-279400" lvl="1" marL="914400" rtl="0" algn="l">
              <a:spcBef>
                <a:spcPts val="0"/>
              </a:spcBef>
              <a:spcAft>
                <a:spcPts val="0"/>
              </a:spcAft>
              <a:buClr>
                <a:schemeClr val="dk1"/>
              </a:buClr>
              <a:buSzPts val="800"/>
              <a:buChar char="○"/>
            </a:pPr>
            <a:r>
              <a:rPr b="1" lang="en" sz="800">
                <a:solidFill>
                  <a:schemeClr val="dk1"/>
                </a:solidFill>
              </a:rPr>
              <a:t>Light</a:t>
            </a:r>
            <a:endParaRPr b="1" sz="800">
              <a:solidFill>
                <a:schemeClr val="dk1"/>
              </a:solidFill>
            </a:endParaRPr>
          </a:p>
          <a:p>
            <a:pPr indent="-279400" lvl="1" marL="914400" rtl="0" algn="l">
              <a:spcBef>
                <a:spcPts val="0"/>
              </a:spcBef>
              <a:spcAft>
                <a:spcPts val="0"/>
              </a:spcAft>
              <a:buClr>
                <a:schemeClr val="dk1"/>
              </a:buClr>
              <a:buSzPts val="800"/>
              <a:buChar char="○"/>
            </a:pPr>
            <a:r>
              <a:rPr b="1" lang="en" sz="800">
                <a:solidFill>
                  <a:schemeClr val="dk1"/>
                </a:solidFill>
              </a:rPr>
              <a:t>Cold Weather</a:t>
            </a:r>
            <a:endParaRPr b="1" sz="800">
              <a:solidFill>
                <a:schemeClr val="dk1"/>
              </a:solidFill>
            </a:endParaRPr>
          </a:p>
          <a:p>
            <a:pPr indent="-279400" lvl="1" marL="914400" rtl="0" algn="l">
              <a:spcBef>
                <a:spcPts val="0"/>
              </a:spcBef>
              <a:spcAft>
                <a:spcPts val="0"/>
              </a:spcAft>
              <a:buClr>
                <a:schemeClr val="dk1"/>
              </a:buClr>
              <a:buSzPts val="800"/>
              <a:buChar char="○"/>
            </a:pPr>
            <a:r>
              <a:rPr b="1" lang="en" sz="800">
                <a:solidFill>
                  <a:schemeClr val="dk1"/>
                </a:solidFill>
              </a:rPr>
              <a:t>Driver Assistance</a:t>
            </a:r>
            <a:endParaRPr b="1" sz="800">
              <a:solidFill>
                <a:schemeClr val="dk1"/>
              </a:solidFill>
            </a:endParaRPr>
          </a:p>
          <a:p>
            <a:pPr indent="-279400" lvl="1" marL="914400" rtl="0" algn="l">
              <a:spcBef>
                <a:spcPts val="0"/>
              </a:spcBef>
              <a:spcAft>
                <a:spcPts val="0"/>
              </a:spcAft>
              <a:buClr>
                <a:schemeClr val="dk1"/>
              </a:buClr>
              <a:buSzPts val="800"/>
              <a:buChar char="○"/>
            </a:pPr>
            <a:r>
              <a:rPr b="1" lang="en" sz="800">
                <a:solidFill>
                  <a:schemeClr val="dk1"/>
                </a:solidFill>
              </a:rPr>
              <a:t>Technology</a:t>
            </a:r>
            <a:endParaRPr b="1" sz="800">
              <a:solidFill>
                <a:schemeClr val="dk1"/>
              </a:solidFill>
            </a:endParaRPr>
          </a:p>
          <a:p>
            <a:pPr indent="-279400" lvl="1" marL="914400" rtl="0" algn="l">
              <a:spcBef>
                <a:spcPts val="0"/>
              </a:spcBef>
              <a:spcAft>
                <a:spcPts val="0"/>
              </a:spcAft>
              <a:buClr>
                <a:schemeClr val="dk1"/>
              </a:buClr>
              <a:buSzPts val="800"/>
              <a:buChar char="○"/>
            </a:pPr>
            <a:r>
              <a:rPr b="1" lang="en" sz="800">
                <a:solidFill>
                  <a:schemeClr val="dk1"/>
                </a:solidFill>
              </a:rPr>
              <a:t>Sport</a:t>
            </a:r>
            <a:endParaRPr b="1" sz="800">
              <a:solidFill>
                <a:schemeClr val="dk1"/>
              </a:solidFill>
            </a:endParaRPr>
          </a:p>
          <a:p>
            <a:pPr indent="-279400" lvl="1" marL="914400" rtl="0" algn="l">
              <a:spcBef>
                <a:spcPts val="0"/>
              </a:spcBef>
              <a:spcAft>
                <a:spcPts val="0"/>
              </a:spcAft>
              <a:buClr>
                <a:schemeClr val="dk1"/>
              </a:buClr>
              <a:buSzPts val="800"/>
              <a:buChar char="○"/>
            </a:pPr>
            <a:r>
              <a:rPr b="1" lang="en" sz="800">
                <a:solidFill>
                  <a:schemeClr val="dk1"/>
                </a:solidFill>
              </a:rPr>
              <a:t>Premium</a:t>
            </a:r>
            <a:endParaRPr b="1"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$500 to $3100</a:t>
            </a:r>
            <a:endParaRPr b="1" sz="800">
              <a:solidFill>
                <a:schemeClr val="dk1"/>
              </a:solidFill>
            </a:endParaRPr>
          </a:p>
          <a:p>
            <a:pPr indent="0" lvl="0" marL="0" rtl="0" algn="l">
              <a:lnSpc>
                <a:spcPct val="115000"/>
              </a:lnSpc>
              <a:spcBef>
                <a:spcPts val="0"/>
              </a:spcBef>
              <a:spcAft>
                <a:spcPts val="0"/>
              </a:spcAft>
              <a:buNone/>
            </a:pPr>
            <a:r>
              <a:rPr lang="en" sz="800" u="sng">
                <a:solidFill>
                  <a:schemeClr val="dk1"/>
                </a:solidFill>
              </a:rPr>
              <a:t>Light</a:t>
            </a:r>
            <a:endParaRPr sz="800" u="sng">
              <a:solidFill>
                <a:schemeClr val="dk1"/>
              </a:solidFill>
            </a:endParaRPr>
          </a:p>
          <a:p>
            <a:pPr indent="-279400" lvl="0" marL="457200" rtl="0" algn="l">
              <a:lnSpc>
                <a:spcPct val="115000"/>
              </a:lnSpc>
              <a:spcBef>
                <a:spcPts val="1600"/>
              </a:spcBef>
              <a:spcAft>
                <a:spcPts val="0"/>
              </a:spcAft>
              <a:buClr>
                <a:schemeClr val="dk1"/>
              </a:buClr>
              <a:buSzPts val="800"/>
              <a:buChar char="●"/>
            </a:pPr>
            <a:r>
              <a:rPr lang="en" sz="800">
                <a:solidFill>
                  <a:schemeClr val="dk1"/>
                </a:solidFill>
              </a:rPr>
              <a:t>LED Headlights</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LED Fog Lights</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$700</a:t>
            </a:r>
            <a:endParaRPr sz="800">
              <a:solidFill>
                <a:schemeClr val="dk1"/>
              </a:solidFill>
            </a:endParaRPr>
          </a:p>
          <a:p>
            <a:pPr indent="0" lvl="0" marL="0" rtl="0" algn="l">
              <a:spcBef>
                <a:spcPts val="1600"/>
              </a:spcBef>
              <a:spcAft>
                <a:spcPts val="0"/>
              </a:spcAft>
              <a:buNone/>
            </a:pPr>
            <a:r>
              <a:rPr lang="en" sz="800" u="sng">
                <a:solidFill>
                  <a:schemeClr val="dk1"/>
                </a:solidFill>
              </a:rPr>
              <a:t>M Sports Package</a:t>
            </a:r>
            <a:endParaRPr sz="800" u="sng">
              <a:solidFill>
                <a:schemeClr val="dk1"/>
              </a:solidFill>
            </a:endParaRPr>
          </a:p>
          <a:p>
            <a:pPr indent="0" lvl="0" marL="0" rtl="0" algn="l">
              <a:spcBef>
                <a:spcPts val="0"/>
              </a:spcBef>
              <a:spcAft>
                <a:spcPts val="0"/>
              </a:spcAft>
              <a:buNone/>
            </a:pPr>
            <a:r>
              <a:t/>
            </a:r>
            <a:endParaRPr sz="800" u="sng">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Sport Seats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“M” Sport Suspension</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P225/45R18(Sport Tires)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 18” Premium Alloy Rims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Sport “M” Steering Wheel</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$2600</a:t>
            </a:r>
            <a:endParaRPr sz="800">
              <a:solidFill>
                <a:schemeClr val="dk1"/>
              </a:solidFill>
            </a:endParaRPr>
          </a:p>
          <a:p>
            <a:pPr indent="0" lvl="0" marL="0" rtl="0" algn="l">
              <a:spcBef>
                <a:spcPts val="0"/>
              </a:spcBef>
              <a:spcAft>
                <a:spcPts val="0"/>
              </a:spcAft>
              <a:buNone/>
            </a:pPr>
            <a:r>
              <a:rPr lang="en" sz="800" u="sng">
                <a:solidFill>
                  <a:schemeClr val="dk1"/>
                </a:solidFill>
              </a:rPr>
              <a:t>Cold Weather</a:t>
            </a:r>
            <a:endParaRPr sz="800" u="sng">
              <a:solidFill>
                <a:schemeClr val="dk1"/>
              </a:solidFill>
            </a:endParaRPr>
          </a:p>
          <a:p>
            <a:pPr indent="0" lvl="0" marL="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Heated Seats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Heated Steering Wheel</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$800</a:t>
            </a:r>
            <a:endParaRPr sz="800">
              <a:solidFill>
                <a:schemeClr val="dk1"/>
              </a:solidFill>
            </a:endParaRPr>
          </a:p>
          <a:p>
            <a:pPr indent="0" lvl="0" marL="0" rtl="0" algn="l">
              <a:spcBef>
                <a:spcPts val="0"/>
              </a:spcBef>
              <a:spcAft>
                <a:spcPts val="0"/>
              </a:spcAft>
              <a:buNone/>
            </a:pPr>
            <a:r>
              <a:rPr lang="en" sz="800" u="sng">
                <a:solidFill>
                  <a:schemeClr val="dk1"/>
                </a:solidFill>
              </a:rPr>
              <a:t>Technology</a:t>
            </a:r>
            <a:endParaRPr sz="800" u="sng">
              <a:solidFill>
                <a:schemeClr val="dk1"/>
              </a:solidFill>
            </a:endParaRPr>
          </a:p>
          <a:p>
            <a:pPr indent="0" lvl="0" marL="0" rtl="0" algn="l">
              <a:spcBef>
                <a:spcPts val="0"/>
              </a:spcBef>
              <a:spcAft>
                <a:spcPts val="0"/>
              </a:spcAft>
              <a:buNone/>
            </a:pPr>
            <a:r>
              <a:t/>
            </a:r>
            <a:endParaRPr sz="800" u="sng">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Navigation</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Head-Up Display</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Real-Time Traffic</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Remote Services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BMW App Connect</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$2750</a:t>
            </a:r>
            <a:endParaRPr sz="800">
              <a:solidFill>
                <a:schemeClr val="dk1"/>
              </a:solidFill>
            </a:endParaRPr>
          </a:p>
          <a:p>
            <a:pPr indent="0" lvl="0" marL="0" rtl="0" algn="l">
              <a:spcBef>
                <a:spcPts val="0"/>
              </a:spcBef>
              <a:spcAft>
                <a:spcPts val="0"/>
              </a:spcAft>
              <a:buNone/>
            </a:pPr>
            <a:r>
              <a:rPr lang="en" sz="800" u="sng">
                <a:solidFill>
                  <a:schemeClr val="dk1"/>
                </a:solidFill>
              </a:rPr>
              <a:t>Convenience Package</a:t>
            </a:r>
            <a:endParaRPr sz="800" u="sng">
              <a:solidFill>
                <a:schemeClr val="dk1"/>
              </a:solidFill>
            </a:endParaRPr>
          </a:p>
          <a:p>
            <a:pPr indent="0" lvl="0" marL="0" rtl="0" algn="l">
              <a:spcBef>
                <a:spcPts val="0"/>
              </a:spcBef>
              <a:spcAft>
                <a:spcPts val="0"/>
              </a:spcAft>
              <a:buNone/>
            </a:pPr>
            <a:r>
              <a:t/>
            </a:r>
            <a:endParaRPr sz="800" u="sng">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Keyless Entry</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LED Headlights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Driver Assistant</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XM Satellite Radio</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$2100</a:t>
            </a:r>
            <a:endParaRPr sz="800">
              <a:solidFill>
                <a:schemeClr val="dk1"/>
              </a:solidFill>
            </a:endParaRPr>
          </a:p>
          <a:p>
            <a:pPr indent="0" lvl="0" marL="0" rtl="0" algn="l">
              <a:spcBef>
                <a:spcPts val="0"/>
              </a:spcBef>
              <a:spcAft>
                <a:spcPts val="0"/>
              </a:spcAft>
              <a:buNone/>
            </a:pPr>
            <a:r>
              <a:rPr lang="en" sz="800" u="sng">
                <a:solidFill>
                  <a:schemeClr val="dk1"/>
                </a:solidFill>
              </a:rPr>
              <a:t>Premium</a:t>
            </a:r>
            <a:endParaRPr sz="800" u="sng">
              <a:solidFill>
                <a:schemeClr val="dk1"/>
              </a:solidFill>
            </a:endParaRPr>
          </a:p>
          <a:p>
            <a:pPr indent="0" lvl="0" marL="0" rtl="0" algn="l">
              <a:spcBef>
                <a:spcPts val="0"/>
              </a:spcBef>
              <a:spcAft>
                <a:spcPts val="0"/>
              </a:spcAft>
              <a:buNone/>
            </a:pPr>
            <a:r>
              <a:t/>
            </a:r>
            <a:endParaRPr sz="800" u="sng">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Moonroof</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Satellite Radio (1year)</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Keyless Entry</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Premium Storage</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Leather Seats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$3100</a:t>
            </a:r>
            <a:endParaRPr sz="8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6f041e4d5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6f041e4d5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edmunds.com/"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24.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8.png"/><Relationship Id="rId11" Type="http://schemas.openxmlformats.org/officeDocument/2006/relationships/image" Target="../media/image31.png"/><Relationship Id="rId10" Type="http://schemas.openxmlformats.org/officeDocument/2006/relationships/image" Target="../media/image19.png"/><Relationship Id="rId12" Type="http://schemas.openxmlformats.org/officeDocument/2006/relationships/image" Target="../media/image26.png"/><Relationship Id="rId9"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jpg"/><Relationship Id="rId4" Type="http://schemas.openxmlformats.org/officeDocument/2006/relationships/image" Target="../media/image13.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28.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B3B3B3"/>
            </a:gs>
          </a:gsLst>
          <a:lin ang="5400012" scaled="0"/>
        </a:gra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493800" y="590914"/>
            <a:ext cx="5540601" cy="2266912"/>
          </a:xfrm>
          <a:prstGeom prst="rect">
            <a:avLst/>
          </a:prstGeom>
          <a:noFill/>
          <a:ln>
            <a:noFill/>
          </a:ln>
        </p:spPr>
      </p:pic>
      <p:sp>
        <p:nvSpPr>
          <p:cNvPr id="55" name="Google Shape;55;p13"/>
          <p:cNvSpPr txBox="1"/>
          <p:nvPr/>
        </p:nvSpPr>
        <p:spPr>
          <a:xfrm>
            <a:off x="3493800" y="3061375"/>
            <a:ext cx="5650200" cy="921300"/>
          </a:xfrm>
          <a:prstGeom prst="rect">
            <a:avLst/>
          </a:prstGeom>
          <a:solidFill>
            <a:srgbClr val="5E5E5E">
              <a:alpha val="903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Raleway"/>
                <a:ea typeface="Raleway"/>
                <a:cs typeface="Raleway"/>
                <a:sym typeface="Raleway"/>
              </a:rPr>
              <a:t>Used Cars Analysis</a:t>
            </a:r>
            <a:endParaRPr sz="4800">
              <a:solidFill>
                <a:schemeClr val="lt1"/>
              </a:solidFill>
              <a:latin typeface="Raleway"/>
              <a:ea typeface="Raleway"/>
              <a:cs typeface="Raleway"/>
              <a:sym typeface="Raleway"/>
            </a:endParaRPr>
          </a:p>
        </p:txBody>
      </p:sp>
      <p:sp>
        <p:nvSpPr>
          <p:cNvPr id="56" name="Google Shape;56;p13"/>
          <p:cNvSpPr txBox="1"/>
          <p:nvPr/>
        </p:nvSpPr>
        <p:spPr>
          <a:xfrm>
            <a:off x="3493800" y="3982675"/>
            <a:ext cx="5650200" cy="11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aleway"/>
                <a:ea typeface="Raleway"/>
                <a:cs typeface="Raleway"/>
                <a:sym typeface="Raleway"/>
              </a:rPr>
              <a:t>Runlin Chen - Thomas Algenio - </a:t>
            </a:r>
            <a:r>
              <a:rPr b="1" lang="en" sz="1600">
                <a:solidFill>
                  <a:srgbClr val="FFFFFF"/>
                </a:solidFill>
                <a:latin typeface="Raleway"/>
                <a:ea typeface="Raleway"/>
                <a:cs typeface="Raleway"/>
                <a:sym typeface="Raleway"/>
              </a:rPr>
              <a:t>Jean Pino </a:t>
            </a:r>
            <a:r>
              <a:rPr b="1" lang="en" sz="1600">
                <a:solidFill>
                  <a:srgbClr val="FFFFFF"/>
                </a:solidFill>
                <a:latin typeface="Raleway"/>
                <a:ea typeface="Raleway"/>
                <a:cs typeface="Raleway"/>
                <a:sym typeface="Raleway"/>
              </a:rPr>
              <a:t>- Ethan Weiss</a:t>
            </a:r>
            <a:endParaRPr b="1" sz="1600">
              <a:solidFill>
                <a:srgbClr val="FFFFFF"/>
              </a:solidFill>
              <a:latin typeface="Raleway"/>
              <a:ea typeface="Raleway"/>
              <a:cs typeface="Raleway"/>
              <a:sym typeface="Raleway"/>
            </a:endParaRPr>
          </a:p>
          <a:p>
            <a:pPr indent="0" lvl="0" marL="0" rtl="0" algn="r">
              <a:spcBef>
                <a:spcPts val="0"/>
              </a:spcBef>
              <a:spcAft>
                <a:spcPts val="0"/>
              </a:spcAft>
              <a:buNone/>
            </a:pPr>
            <a:r>
              <a:t/>
            </a:r>
            <a:endParaRPr sz="1200">
              <a:solidFill>
                <a:srgbClr val="FFFFFF"/>
              </a:solidFill>
              <a:latin typeface="Raleway"/>
              <a:ea typeface="Raleway"/>
              <a:cs typeface="Raleway"/>
              <a:sym typeface="Raleway"/>
            </a:endParaRPr>
          </a:p>
          <a:p>
            <a:pPr indent="0" lvl="0" marL="0" rtl="0" algn="r">
              <a:spcBef>
                <a:spcPts val="0"/>
              </a:spcBef>
              <a:spcAft>
                <a:spcPts val="0"/>
              </a:spcAft>
              <a:buNone/>
            </a:pPr>
            <a:r>
              <a:t/>
            </a:r>
            <a:endParaRPr sz="1200">
              <a:solidFill>
                <a:srgbClr val="FFFFFF"/>
              </a:solidFill>
              <a:latin typeface="Raleway"/>
              <a:ea typeface="Raleway"/>
              <a:cs typeface="Raleway"/>
              <a:sym typeface="Raleway"/>
            </a:endParaRPr>
          </a:p>
          <a:p>
            <a:pPr indent="0" lvl="0" marL="0" rtl="0" algn="r">
              <a:spcBef>
                <a:spcPts val="0"/>
              </a:spcBef>
              <a:spcAft>
                <a:spcPts val="0"/>
              </a:spcAft>
              <a:buNone/>
            </a:pPr>
            <a:r>
              <a:rPr lang="en" sz="1200">
                <a:solidFill>
                  <a:srgbClr val="FFFFFF"/>
                </a:solidFill>
                <a:latin typeface="Raleway"/>
                <a:ea typeface="Raleway"/>
                <a:cs typeface="Raleway"/>
                <a:sym typeface="Raleway"/>
              </a:rPr>
              <a:t>Professor Mamonov</a:t>
            </a:r>
            <a:endParaRPr sz="1200">
              <a:solidFill>
                <a:srgbClr val="FFFFFF"/>
              </a:solidFill>
              <a:latin typeface="Raleway"/>
              <a:ea typeface="Raleway"/>
              <a:cs typeface="Raleway"/>
              <a:sym typeface="Raleway"/>
            </a:endParaRPr>
          </a:p>
          <a:p>
            <a:pPr indent="0" lvl="0" marL="0" rtl="0" algn="r">
              <a:spcBef>
                <a:spcPts val="0"/>
              </a:spcBef>
              <a:spcAft>
                <a:spcPts val="0"/>
              </a:spcAft>
              <a:buNone/>
            </a:pPr>
            <a:r>
              <a:rPr lang="en" sz="1200">
                <a:solidFill>
                  <a:srgbClr val="FFFFFF"/>
                </a:solidFill>
                <a:latin typeface="Raleway"/>
                <a:ea typeface="Raleway"/>
                <a:cs typeface="Raleway"/>
                <a:sym typeface="Raleway"/>
              </a:rPr>
              <a:t>INFO 368</a:t>
            </a:r>
            <a:endParaRPr sz="1200">
              <a:solidFill>
                <a:srgbClr val="FFFFFF"/>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2"/>
          <p:cNvSpPr txBox="1"/>
          <p:nvPr>
            <p:ph type="title"/>
          </p:nvPr>
        </p:nvSpPr>
        <p:spPr>
          <a:xfrm>
            <a:off x="555600" y="1990500"/>
            <a:ext cx="8032800" cy="965700"/>
          </a:xfrm>
          <a:prstGeom prst="rect">
            <a:avLst/>
          </a:prstGeom>
          <a:solidFill>
            <a:srgbClr val="5E5E5E">
              <a:alpha val="9038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FFFFFF"/>
                </a:solidFill>
                <a:latin typeface="Raleway"/>
                <a:ea typeface="Raleway"/>
                <a:cs typeface="Raleway"/>
                <a:sym typeface="Raleway"/>
              </a:rPr>
              <a:t>Data Collection/Scraping</a:t>
            </a:r>
            <a:endParaRPr sz="5000">
              <a:solidFill>
                <a:srgbClr val="FFFFFF"/>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idx="1" type="body"/>
          </p:nvPr>
        </p:nvSpPr>
        <p:spPr>
          <a:xfrm>
            <a:off x="155850" y="1144275"/>
            <a:ext cx="8832300" cy="3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666666"/>
                </a:solidFill>
                <a:latin typeface="Raleway"/>
                <a:ea typeface="Raleway"/>
                <a:cs typeface="Raleway"/>
                <a:sym typeface="Raleway"/>
              </a:rPr>
              <a:t>Website Used: </a:t>
            </a:r>
            <a:r>
              <a:rPr lang="en" sz="2000" u="sng">
                <a:solidFill>
                  <a:srgbClr val="666666"/>
                </a:solidFill>
                <a:latin typeface="Raleway"/>
                <a:ea typeface="Raleway"/>
                <a:cs typeface="Raleway"/>
                <a:sym typeface="Raleway"/>
                <a:hlinkClick r:id="rId3"/>
              </a:rPr>
              <a:t>https://www.edmunds.com/</a:t>
            </a:r>
            <a:endParaRPr sz="2000">
              <a:solidFill>
                <a:srgbClr val="666666"/>
              </a:solidFill>
              <a:latin typeface="Raleway"/>
              <a:ea typeface="Raleway"/>
              <a:cs typeface="Raleway"/>
              <a:sym typeface="Raleway"/>
            </a:endParaRPr>
          </a:p>
          <a:p>
            <a:pPr indent="0" lvl="0" marL="0" rtl="0" algn="l">
              <a:spcBef>
                <a:spcPts val="1600"/>
              </a:spcBef>
              <a:spcAft>
                <a:spcPts val="0"/>
              </a:spcAft>
              <a:buClr>
                <a:schemeClr val="dk1"/>
              </a:buClr>
              <a:buSzPts val="1100"/>
              <a:buFont typeface="Arial"/>
              <a:buNone/>
            </a:pPr>
            <a:r>
              <a:rPr lang="en" sz="2000">
                <a:solidFill>
                  <a:srgbClr val="666666"/>
                </a:solidFill>
                <a:latin typeface="Raleway"/>
                <a:ea typeface="Raleway"/>
                <a:cs typeface="Raleway"/>
                <a:sym typeface="Raleway"/>
              </a:rPr>
              <a:t>Scraped BMW 3 Series 2016-2019</a:t>
            </a:r>
            <a:endParaRPr sz="2000">
              <a:solidFill>
                <a:srgbClr val="666666"/>
              </a:solidFill>
              <a:latin typeface="Raleway"/>
              <a:ea typeface="Raleway"/>
              <a:cs typeface="Raleway"/>
              <a:sym typeface="Raleway"/>
            </a:endParaRPr>
          </a:p>
          <a:p>
            <a:pPr indent="-355600" lvl="0" marL="457200" rtl="0" algn="l">
              <a:spcBef>
                <a:spcPts val="1600"/>
              </a:spcBef>
              <a:spcAft>
                <a:spcPts val="0"/>
              </a:spcAft>
              <a:buClr>
                <a:srgbClr val="666666"/>
              </a:buClr>
              <a:buSzPts val="2000"/>
              <a:buFont typeface="Raleway"/>
              <a:buChar char="●"/>
            </a:pPr>
            <a:r>
              <a:rPr lang="en" sz="2000">
                <a:solidFill>
                  <a:srgbClr val="666666"/>
                </a:solidFill>
                <a:latin typeface="Raleway"/>
                <a:ea typeface="Raleway"/>
                <a:cs typeface="Raleway"/>
                <a:sym typeface="Raleway"/>
              </a:rPr>
              <a:t>Price</a:t>
            </a:r>
            <a:endParaRPr sz="2000">
              <a:solidFill>
                <a:srgbClr val="666666"/>
              </a:solidFill>
              <a:latin typeface="Raleway"/>
              <a:ea typeface="Raleway"/>
              <a:cs typeface="Raleway"/>
              <a:sym typeface="Raleway"/>
            </a:endParaRPr>
          </a:p>
          <a:p>
            <a:pPr indent="-355600" lvl="0" marL="457200" rtl="0" algn="l">
              <a:spcBef>
                <a:spcPts val="0"/>
              </a:spcBef>
              <a:spcAft>
                <a:spcPts val="0"/>
              </a:spcAft>
              <a:buClr>
                <a:srgbClr val="666666"/>
              </a:buClr>
              <a:buSzPts val="2000"/>
              <a:buFont typeface="Raleway"/>
              <a:buChar char="●"/>
            </a:pPr>
            <a:r>
              <a:rPr lang="en" sz="2000">
                <a:solidFill>
                  <a:srgbClr val="666666"/>
                </a:solidFill>
                <a:latin typeface="Raleway"/>
                <a:ea typeface="Raleway"/>
                <a:cs typeface="Raleway"/>
                <a:sym typeface="Raleway"/>
              </a:rPr>
              <a:t>Summary</a:t>
            </a:r>
            <a:endParaRPr sz="2000">
              <a:solidFill>
                <a:srgbClr val="666666"/>
              </a:solidFill>
              <a:latin typeface="Raleway"/>
              <a:ea typeface="Raleway"/>
              <a:cs typeface="Raleway"/>
              <a:sym typeface="Raleway"/>
            </a:endParaRPr>
          </a:p>
          <a:p>
            <a:pPr indent="-355600" lvl="0" marL="457200" rtl="0" algn="l">
              <a:spcBef>
                <a:spcPts val="0"/>
              </a:spcBef>
              <a:spcAft>
                <a:spcPts val="0"/>
              </a:spcAft>
              <a:buClr>
                <a:srgbClr val="666666"/>
              </a:buClr>
              <a:buSzPts val="2000"/>
              <a:buFont typeface="Raleway"/>
              <a:buChar char="●"/>
            </a:pPr>
            <a:r>
              <a:rPr lang="en" sz="2000">
                <a:solidFill>
                  <a:srgbClr val="666666"/>
                </a:solidFill>
                <a:latin typeface="Raleway"/>
                <a:ea typeface="Raleway"/>
                <a:cs typeface="Raleway"/>
                <a:sym typeface="Raleway"/>
              </a:rPr>
              <a:t>Options</a:t>
            </a:r>
            <a:endParaRPr sz="2000">
              <a:solidFill>
                <a:srgbClr val="666666"/>
              </a:solidFill>
              <a:latin typeface="Raleway"/>
              <a:ea typeface="Raleway"/>
              <a:cs typeface="Raleway"/>
              <a:sym typeface="Raleway"/>
            </a:endParaRPr>
          </a:p>
          <a:p>
            <a:pPr indent="0" lvl="0" marL="0" rtl="0" algn="l">
              <a:spcBef>
                <a:spcPts val="1600"/>
              </a:spcBef>
              <a:spcAft>
                <a:spcPts val="1600"/>
              </a:spcAft>
              <a:buNone/>
            </a:pPr>
            <a:r>
              <a:t/>
            </a:r>
            <a:endParaRPr>
              <a:highlight>
                <a:srgbClr val="FFFF00"/>
              </a:highlight>
            </a:endParaRPr>
          </a:p>
        </p:txBody>
      </p:sp>
      <p:sp>
        <p:nvSpPr>
          <p:cNvPr id="132" name="Google Shape;132;p23"/>
          <p:cNvSpPr txBox="1"/>
          <p:nvPr>
            <p:ph type="title"/>
          </p:nvPr>
        </p:nvSpPr>
        <p:spPr>
          <a:xfrm>
            <a:off x="155850" y="180900"/>
            <a:ext cx="3930600" cy="685200"/>
          </a:xfrm>
          <a:prstGeom prst="rect">
            <a:avLst/>
          </a:prstGeom>
          <a:solidFill>
            <a:srgbClr val="377695">
              <a:alpha val="76920"/>
            </a:srgbClr>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Data Explanation</a:t>
            </a:r>
            <a:endParaRPr b="1" sz="3600">
              <a:solidFill>
                <a:srgbClr val="FFFFFF"/>
              </a:solidFill>
              <a:latin typeface="Raleway"/>
              <a:ea typeface="Raleway"/>
              <a:cs typeface="Raleway"/>
              <a:sym typeface="Raleway"/>
            </a:endParaRPr>
          </a:p>
        </p:txBody>
      </p:sp>
      <p:pic>
        <p:nvPicPr>
          <p:cNvPr id="133" name="Google Shape;133;p23"/>
          <p:cNvPicPr preferRelativeResize="0"/>
          <p:nvPr/>
        </p:nvPicPr>
        <p:blipFill>
          <a:blip r:embed="rId4">
            <a:alphaModFix/>
          </a:blip>
          <a:stretch>
            <a:fillRect/>
          </a:stretch>
        </p:blipFill>
        <p:spPr>
          <a:xfrm>
            <a:off x="4438905" y="3992700"/>
            <a:ext cx="4341819" cy="68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7" name="Shape 137"/>
        <p:cNvGrpSpPr/>
        <p:nvPr/>
      </p:nvGrpSpPr>
      <p:grpSpPr>
        <a:xfrm>
          <a:off x="0" y="0"/>
          <a:ext cx="0" cy="0"/>
          <a:chOff x="0" y="0"/>
          <a:chExt cx="0" cy="0"/>
        </a:xfrm>
      </p:grpSpPr>
      <p:pic>
        <p:nvPicPr>
          <p:cNvPr id="138" name="Google Shape;138;p24"/>
          <p:cNvPicPr preferRelativeResize="0"/>
          <p:nvPr/>
        </p:nvPicPr>
        <p:blipFill>
          <a:blip r:embed="rId3">
            <a:alphaModFix/>
          </a:blip>
          <a:stretch>
            <a:fillRect/>
          </a:stretch>
        </p:blipFill>
        <p:spPr>
          <a:xfrm>
            <a:off x="1495000" y="242000"/>
            <a:ext cx="6061825" cy="4717750"/>
          </a:xfrm>
          <a:prstGeom prst="rect">
            <a:avLst/>
          </a:prstGeom>
          <a:noFill/>
          <a:ln>
            <a:noFill/>
          </a:ln>
        </p:spPr>
      </p:pic>
      <p:sp>
        <p:nvSpPr>
          <p:cNvPr id="139" name="Google Shape;139;p24"/>
          <p:cNvSpPr txBox="1"/>
          <p:nvPr/>
        </p:nvSpPr>
        <p:spPr>
          <a:xfrm>
            <a:off x="2458900" y="372425"/>
            <a:ext cx="4134000" cy="794400"/>
          </a:xfrm>
          <a:prstGeom prst="rect">
            <a:avLst/>
          </a:prstGeom>
          <a:solidFill>
            <a:srgbClr val="5E5E5E">
              <a:alpha val="903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lt1"/>
                </a:solidFill>
                <a:latin typeface="Raleway"/>
                <a:ea typeface="Raleway"/>
                <a:cs typeface="Raleway"/>
                <a:sym typeface="Raleway"/>
              </a:rPr>
              <a:t>Coding Process</a:t>
            </a:r>
            <a:endParaRPr b="1" sz="4000">
              <a:solidFill>
                <a:schemeClr val="lt1"/>
              </a:solidFill>
              <a:latin typeface="Raleway"/>
              <a:ea typeface="Raleway"/>
              <a:cs typeface="Raleway"/>
              <a:sym typeface="Raleway"/>
            </a:endParaRPr>
          </a:p>
        </p:txBody>
      </p:sp>
      <p:pic>
        <p:nvPicPr>
          <p:cNvPr id="140" name="Google Shape;140;p24"/>
          <p:cNvPicPr preferRelativeResize="0"/>
          <p:nvPr/>
        </p:nvPicPr>
        <p:blipFill>
          <a:blip r:embed="rId4">
            <a:alphaModFix/>
          </a:blip>
          <a:stretch>
            <a:fillRect/>
          </a:stretch>
        </p:blipFill>
        <p:spPr>
          <a:xfrm>
            <a:off x="2989635" y="1420485"/>
            <a:ext cx="3164723" cy="3164723"/>
          </a:xfrm>
          <a:prstGeom prst="rect">
            <a:avLst/>
          </a:prstGeom>
          <a:noFill/>
          <a:ln>
            <a:noFill/>
          </a:ln>
          <a:effectLst>
            <a:outerShdw blurRad="900113" rotWithShape="0" algn="bl" dir="5400000" dist="19050">
              <a:srgbClr val="3D85C6">
                <a:alpha val="63000"/>
              </a:srgbClr>
            </a:outerShdw>
          </a:effectLst>
        </p:spPr>
      </p:pic>
      <p:pic>
        <p:nvPicPr>
          <p:cNvPr id="141" name="Google Shape;141;p24"/>
          <p:cNvPicPr preferRelativeResize="0"/>
          <p:nvPr/>
        </p:nvPicPr>
        <p:blipFill>
          <a:blip r:embed="rId5">
            <a:alphaModFix/>
          </a:blip>
          <a:stretch>
            <a:fillRect/>
          </a:stretch>
        </p:blipFill>
        <p:spPr>
          <a:xfrm>
            <a:off x="2458862" y="1969325"/>
            <a:ext cx="4134077" cy="2067026"/>
          </a:xfrm>
          <a:prstGeom prst="rect">
            <a:avLst/>
          </a:prstGeom>
          <a:noFill/>
          <a:ln>
            <a:noFill/>
          </a:ln>
        </p:spPr>
      </p:pic>
      <p:sp>
        <p:nvSpPr>
          <p:cNvPr id="142" name="Google Shape;142;p24"/>
          <p:cNvSpPr txBox="1"/>
          <p:nvPr/>
        </p:nvSpPr>
        <p:spPr>
          <a:xfrm>
            <a:off x="6590975" y="4715275"/>
            <a:ext cx="966000" cy="244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5"/>
          <p:cNvSpPr txBox="1"/>
          <p:nvPr>
            <p:ph idx="4294967295" type="title"/>
          </p:nvPr>
        </p:nvSpPr>
        <p:spPr>
          <a:xfrm>
            <a:off x="1191900" y="1873650"/>
            <a:ext cx="6760200" cy="1396200"/>
          </a:xfrm>
          <a:prstGeom prst="rect">
            <a:avLst/>
          </a:prstGeom>
          <a:solidFill>
            <a:srgbClr val="5E5E5E">
              <a:alpha val="9038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7000">
                <a:solidFill>
                  <a:srgbClr val="FFFFFF"/>
                </a:solidFill>
                <a:latin typeface="Raleway"/>
                <a:ea typeface="Raleway"/>
                <a:cs typeface="Raleway"/>
                <a:sym typeface="Raleway"/>
              </a:rPr>
              <a:t>Results</a:t>
            </a:r>
            <a:endParaRPr b="1" sz="7000">
              <a:solidFill>
                <a:srgbClr val="FFFFFF"/>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id="152" name="Google Shape;152;p26"/>
          <p:cNvPicPr preferRelativeResize="0"/>
          <p:nvPr/>
        </p:nvPicPr>
        <p:blipFill>
          <a:blip r:embed="rId4">
            <a:alphaModFix/>
          </a:blip>
          <a:stretch>
            <a:fillRect/>
          </a:stretch>
        </p:blipFill>
        <p:spPr>
          <a:xfrm>
            <a:off x="49925" y="2271000"/>
            <a:ext cx="9044149" cy="6015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6" name="Shape 156"/>
        <p:cNvGrpSpPr/>
        <p:nvPr/>
      </p:nvGrpSpPr>
      <p:grpSpPr>
        <a:xfrm>
          <a:off x="0" y="0"/>
          <a:ext cx="0" cy="0"/>
          <a:chOff x="0" y="0"/>
          <a:chExt cx="0" cy="0"/>
        </a:xfrm>
      </p:grpSpPr>
      <p:pic>
        <p:nvPicPr>
          <p:cNvPr id="157" name="Google Shape;157;p27"/>
          <p:cNvPicPr preferRelativeResize="0"/>
          <p:nvPr/>
        </p:nvPicPr>
        <p:blipFill>
          <a:blip r:embed="rId4">
            <a:alphaModFix/>
          </a:blip>
          <a:stretch>
            <a:fillRect/>
          </a:stretch>
        </p:blipFill>
        <p:spPr>
          <a:xfrm>
            <a:off x="381000" y="0"/>
            <a:ext cx="833743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B3B3B3"/>
            </a:gs>
          </a:gsLst>
          <a:lin ang="5400012" scaled="0"/>
        </a:gradFill>
      </p:bgPr>
    </p:bg>
    <p:spTree>
      <p:nvGrpSpPr>
        <p:cNvPr id="161" name="Shape 161"/>
        <p:cNvGrpSpPr/>
        <p:nvPr/>
      </p:nvGrpSpPr>
      <p:grpSpPr>
        <a:xfrm>
          <a:off x="0" y="0"/>
          <a:ext cx="0" cy="0"/>
          <a:chOff x="0" y="0"/>
          <a:chExt cx="0" cy="0"/>
        </a:xfrm>
      </p:grpSpPr>
      <p:sp>
        <p:nvSpPr>
          <p:cNvPr id="162" name="Google Shape;162;p28"/>
          <p:cNvSpPr txBox="1"/>
          <p:nvPr/>
        </p:nvSpPr>
        <p:spPr>
          <a:xfrm>
            <a:off x="116675" y="2871125"/>
            <a:ext cx="4432200" cy="2041800"/>
          </a:xfrm>
          <a:prstGeom prst="rect">
            <a:avLst/>
          </a:prstGeom>
          <a:solidFill>
            <a:srgbClr val="9A9A9A">
              <a:alpha val="842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8"/>
          <p:cNvSpPr txBox="1"/>
          <p:nvPr/>
        </p:nvSpPr>
        <p:spPr>
          <a:xfrm>
            <a:off x="116663" y="534550"/>
            <a:ext cx="4432200" cy="2041800"/>
          </a:xfrm>
          <a:prstGeom prst="rect">
            <a:avLst/>
          </a:prstGeom>
          <a:solidFill>
            <a:srgbClr val="9A9A9A">
              <a:alpha val="842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8"/>
          <p:cNvPicPr preferRelativeResize="0"/>
          <p:nvPr/>
        </p:nvPicPr>
        <p:blipFill>
          <a:blip r:embed="rId3">
            <a:alphaModFix/>
          </a:blip>
          <a:stretch>
            <a:fillRect/>
          </a:stretch>
        </p:blipFill>
        <p:spPr>
          <a:xfrm>
            <a:off x="4613092" y="1557375"/>
            <a:ext cx="4432133" cy="3324076"/>
          </a:xfrm>
          <a:prstGeom prst="rect">
            <a:avLst/>
          </a:prstGeom>
          <a:noFill/>
          <a:ln>
            <a:noFill/>
          </a:ln>
        </p:spPr>
      </p:pic>
      <p:sp>
        <p:nvSpPr>
          <p:cNvPr id="165" name="Google Shape;165;p28"/>
          <p:cNvSpPr txBox="1"/>
          <p:nvPr>
            <p:ph type="title"/>
          </p:nvPr>
        </p:nvSpPr>
        <p:spPr>
          <a:xfrm>
            <a:off x="6325650" y="202600"/>
            <a:ext cx="2788200" cy="1097100"/>
          </a:xfrm>
          <a:prstGeom prst="rect">
            <a:avLst/>
          </a:prstGeom>
          <a:solidFill>
            <a:srgbClr val="3D85C6"/>
          </a:solidFill>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aleway"/>
                <a:ea typeface="Raleway"/>
                <a:cs typeface="Raleway"/>
                <a:sym typeface="Raleway"/>
              </a:rPr>
              <a:t>Variables &amp; </a:t>
            </a:r>
            <a:endParaRPr sz="3000">
              <a:solidFill>
                <a:srgbClr val="FFFFFF"/>
              </a:solidFill>
              <a:latin typeface="Raleway"/>
              <a:ea typeface="Raleway"/>
              <a:cs typeface="Raleway"/>
              <a:sym typeface="Raleway"/>
            </a:endParaRPr>
          </a:p>
          <a:p>
            <a:pPr indent="0" lvl="0" marL="0" rtl="0" algn="l">
              <a:spcBef>
                <a:spcPts val="0"/>
              </a:spcBef>
              <a:spcAft>
                <a:spcPts val="0"/>
              </a:spcAft>
              <a:buNone/>
            </a:pPr>
            <a:r>
              <a:rPr lang="en" sz="3000">
                <a:solidFill>
                  <a:srgbClr val="FFFFFF"/>
                </a:solidFill>
                <a:latin typeface="Raleway"/>
                <a:ea typeface="Raleway"/>
                <a:cs typeface="Raleway"/>
                <a:sym typeface="Raleway"/>
              </a:rPr>
              <a:t>Top Predictors</a:t>
            </a:r>
            <a:endParaRPr sz="3000">
              <a:solidFill>
                <a:srgbClr val="FFFFFF"/>
              </a:solidFill>
              <a:latin typeface="Raleway"/>
              <a:ea typeface="Raleway"/>
              <a:cs typeface="Raleway"/>
              <a:sym typeface="Raleway"/>
            </a:endParaRPr>
          </a:p>
        </p:txBody>
      </p:sp>
      <p:pic>
        <p:nvPicPr>
          <p:cNvPr id="166" name="Google Shape;166;p28"/>
          <p:cNvPicPr preferRelativeResize="0"/>
          <p:nvPr/>
        </p:nvPicPr>
        <p:blipFill>
          <a:blip r:embed="rId4">
            <a:alphaModFix/>
          </a:blip>
          <a:stretch>
            <a:fillRect/>
          </a:stretch>
        </p:blipFill>
        <p:spPr>
          <a:xfrm>
            <a:off x="1930875" y="3501552"/>
            <a:ext cx="913350" cy="913350"/>
          </a:xfrm>
          <a:prstGeom prst="rect">
            <a:avLst/>
          </a:prstGeom>
          <a:noFill/>
          <a:ln>
            <a:noFill/>
          </a:ln>
        </p:spPr>
      </p:pic>
      <p:pic>
        <p:nvPicPr>
          <p:cNvPr id="167" name="Google Shape;167;p28"/>
          <p:cNvPicPr preferRelativeResize="0"/>
          <p:nvPr/>
        </p:nvPicPr>
        <p:blipFill>
          <a:blip r:embed="rId5">
            <a:alphaModFix/>
          </a:blip>
          <a:stretch>
            <a:fillRect/>
          </a:stretch>
        </p:blipFill>
        <p:spPr>
          <a:xfrm>
            <a:off x="3600763" y="930588"/>
            <a:ext cx="1012325" cy="1012325"/>
          </a:xfrm>
          <a:prstGeom prst="rect">
            <a:avLst/>
          </a:prstGeom>
          <a:noFill/>
          <a:ln>
            <a:noFill/>
          </a:ln>
        </p:spPr>
      </p:pic>
      <p:pic>
        <p:nvPicPr>
          <p:cNvPr id="168" name="Google Shape;168;p28"/>
          <p:cNvPicPr preferRelativeResize="0"/>
          <p:nvPr/>
        </p:nvPicPr>
        <p:blipFill>
          <a:blip r:embed="rId6">
            <a:alphaModFix/>
          </a:blip>
          <a:stretch>
            <a:fillRect/>
          </a:stretch>
        </p:blipFill>
        <p:spPr>
          <a:xfrm>
            <a:off x="861350" y="3576174"/>
            <a:ext cx="913350" cy="764099"/>
          </a:xfrm>
          <a:prstGeom prst="rect">
            <a:avLst/>
          </a:prstGeom>
          <a:noFill/>
          <a:ln>
            <a:noFill/>
          </a:ln>
          <a:effectLst>
            <a:outerShdw blurRad="57150" rotWithShape="0" algn="bl" dir="5400000" dist="19050">
              <a:srgbClr val="000000">
                <a:alpha val="50000"/>
              </a:srgbClr>
            </a:outerShdw>
          </a:effectLst>
        </p:spPr>
      </p:pic>
      <p:sp>
        <p:nvSpPr>
          <p:cNvPr id="169" name="Google Shape;169;p28"/>
          <p:cNvSpPr txBox="1"/>
          <p:nvPr/>
        </p:nvSpPr>
        <p:spPr>
          <a:xfrm>
            <a:off x="2844213" y="77638"/>
            <a:ext cx="1012200" cy="24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0">
                <a:solidFill>
                  <a:srgbClr val="92D050"/>
                </a:solidFill>
              </a:rPr>
              <a:t>}</a:t>
            </a:r>
            <a:endParaRPr b="1" sz="15000">
              <a:solidFill>
                <a:srgbClr val="92D050"/>
              </a:solidFill>
            </a:endParaRPr>
          </a:p>
        </p:txBody>
      </p:sp>
      <p:sp>
        <p:nvSpPr>
          <p:cNvPr id="170" name="Google Shape;170;p28"/>
          <p:cNvSpPr txBox="1"/>
          <p:nvPr/>
        </p:nvSpPr>
        <p:spPr>
          <a:xfrm>
            <a:off x="2844213" y="2480850"/>
            <a:ext cx="1012200" cy="24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0">
                <a:solidFill>
                  <a:srgbClr val="FF0000"/>
                </a:solidFill>
              </a:rPr>
              <a:t>}</a:t>
            </a:r>
            <a:endParaRPr b="1" sz="15000">
              <a:solidFill>
                <a:srgbClr val="FF0000"/>
              </a:solidFill>
            </a:endParaRPr>
          </a:p>
        </p:txBody>
      </p:sp>
      <p:pic>
        <p:nvPicPr>
          <p:cNvPr id="171" name="Google Shape;171;p28"/>
          <p:cNvPicPr preferRelativeResize="0"/>
          <p:nvPr/>
        </p:nvPicPr>
        <p:blipFill>
          <a:blip r:embed="rId7">
            <a:alphaModFix/>
          </a:blip>
          <a:stretch>
            <a:fillRect/>
          </a:stretch>
        </p:blipFill>
        <p:spPr>
          <a:xfrm>
            <a:off x="92488" y="1758463"/>
            <a:ext cx="1357860" cy="722376"/>
          </a:xfrm>
          <a:prstGeom prst="rect">
            <a:avLst/>
          </a:prstGeom>
          <a:noFill/>
          <a:ln>
            <a:noFill/>
          </a:ln>
        </p:spPr>
      </p:pic>
      <p:sp>
        <p:nvSpPr>
          <p:cNvPr id="172" name="Google Shape;172;p28"/>
          <p:cNvSpPr/>
          <p:nvPr/>
        </p:nvSpPr>
        <p:spPr>
          <a:xfrm>
            <a:off x="3701050" y="3649800"/>
            <a:ext cx="828900" cy="82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8"/>
          <p:cNvPicPr preferRelativeResize="0"/>
          <p:nvPr/>
        </p:nvPicPr>
        <p:blipFill>
          <a:blip r:embed="rId8">
            <a:alphaModFix/>
          </a:blip>
          <a:stretch>
            <a:fillRect/>
          </a:stretch>
        </p:blipFill>
        <p:spPr>
          <a:xfrm>
            <a:off x="3755212" y="3712505"/>
            <a:ext cx="703475" cy="703495"/>
          </a:xfrm>
          <a:prstGeom prst="rect">
            <a:avLst/>
          </a:prstGeom>
          <a:noFill/>
          <a:ln>
            <a:noFill/>
          </a:ln>
        </p:spPr>
      </p:pic>
      <p:pic>
        <p:nvPicPr>
          <p:cNvPr id="174" name="Google Shape;174;p28"/>
          <p:cNvPicPr preferRelativeResize="0"/>
          <p:nvPr/>
        </p:nvPicPr>
        <p:blipFill>
          <a:blip r:embed="rId9">
            <a:alphaModFix/>
          </a:blip>
          <a:stretch>
            <a:fillRect/>
          </a:stretch>
        </p:blipFill>
        <p:spPr>
          <a:xfrm>
            <a:off x="226980" y="603075"/>
            <a:ext cx="1192869" cy="954300"/>
          </a:xfrm>
          <a:prstGeom prst="rect">
            <a:avLst/>
          </a:prstGeom>
          <a:noFill/>
          <a:ln>
            <a:noFill/>
          </a:ln>
        </p:spPr>
      </p:pic>
      <p:pic>
        <p:nvPicPr>
          <p:cNvPr id="175" name="Google Shape;175;p28"/>
          <p:cNvPicPr preferRelativeResize="0"/>
          <p:nvPr/>
        </p:nvPicPr>
        <p:blipFill>
          <a:blip r:embed="rId10">
            <a:alphaModFix/>
          </a:blip>
          <a:stretch>
            <a:fillRect/>
          </a:stretch>
        </p:blipFill>
        <p:spPr>
          <a:xfrm>
            <a:off x="1628713" y="622850"/>
            <a:ext cx="764100" cy="764100"/>
          </a:xfrm>
          <a:prstGeom prst="rect">
            <a:avLst/>
          </a:prstGeom>
          <a:noFill/>
          <a:ln>
            <a:noFill/>
          </a:ln>
        </p:spPr>
      </p:pic>
      <p:pic>
        <p:nvPicPr>
          <p:cNvPr id="176" name="Google Shape;176;p28"/>
          <p:cNvPicPr preferRelativeResize="0"/>
          <p:nvPr/>
        </p:nvPicPr>
        <p:blipFill>
          <a:blip r:embed="rId11">
            <a:alphaModFix/>
          </a:blip>
          <a:stretch>
            <a:fillRect/>
          </a:stretch>
        </p:blipFill>
        <p:spPr>
          <a:xfrm>
            <a:off x="2260075" y="1220562"/>
            <a:ext cx="703476" cy="722373"/>
          </a:xfrm>
          <a:prstGeom prst="rect">
            <a:avLst/>
          </a:prstGeom>
          <a:noFill/>
          <a:ln>
            <a:noFill/>
          </a:ln>
        </p:spPr>
      </p:pic>
      <p:pic>
        <p:nvPicPr>
          <p:cNvPr id="177" name="Google Shape;177;p28"/>
          <p:cNvPicPr preferRelativeResize="0"/>
          <p:nvPr/>
        </p:nvPicPr>
        <p:blipFill>
          <a:blip r:embed="rId12">
            <a:alphaModFix/>
          </a:blip>
          <a:stretch>
            <a:fillRect/>
          </a:stretch>
        </p:blipFill>
        <p:spPr>
          <a:xfrm>
            <a:off x="1554109" y="1662997"/>
            <a:ext cx="913350" cy="913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9"/>
          <p:cNvSpPr txBox="1"/>
          <p:nvPr/>
        </p:nvSpPr>
        <p:spPr>
          <a:xfrm>
            <a:off x="5371200" y="3494150"/>
            <a:ext cx="3773100" cy="921300"/>
          </a:xfrm>
          <a:prstGeom prst="rect">
            <a:avLst/>
          </a:prstGeom>
          <a:solidFill>
            <a:srgbClr val="377695">
              <a:alpha val="7692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Raleway"/>
                <a:ea typeface="Raleway"/>
                <a:cs typeface="Raleway"/>
                <a:sym typeface="Raleway"/>
              </a:rPr>
              <a:t>Conclusion</a:t>
            </a:r>
            <a:endParaRPr sz="4800">
              <a:solidFill>
                <a:schemeClr val="lt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0"/>
          <p:cNvSpPr txBox="1"/>
          <p:nvPr>
            <p:ph type="ctrTitle"/>
          </p:nvPr>
        </p:nvSpPr>
        <p:spPr>
          <a:xfrm>
            <a:off x="2020200" y="1979550"/>
            <a:ext cx="5103600" cy="1184400"/>
          </a:xfrm>
          <a:prstGeom prst="rect">
            <a:avLst/>
          </a:prstGeom>
          <a:solidFill>
            <a:srgbClr val="377695">
              <a:alpha val="76920"/>
            </a:srgbClr>
          </a:solidFill>
        </p:spPr>
        <p:txBody>
          <a:bodyPr anchorCtr="0" anchor="b" bIns="91425" lIns="91425" spcFirstLastPara="1" rIns="91425" wrap="square" tIns="91425">
            <a:noAutofit/>
          </a:bodyPr>
          <a:lstStyle/>
          <a:p>
            <a:pPr indent="0" lvl="0" marL="0" rtl="0" algn="ctr">
              <a:spcBef>
                <a:spcPts val="0"/>
              </a:spcBef>
              <a:spcAft>
                <a:spcPts val="0"/>
              </a:spcAft>
              <a:buNone/>
            </a:pPr>
            <a:r>
              <a:rPr lang="en" sz="7000">
                <a:solidFill>
                  <a:srgbClr val="FFFFFF"/>
                </a:solidFill>
              </a:rPr>
              <a:t>Questions?</a:t>
            </a:r>
            <a:endParaRPr sz="7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idx="4294967295" type="title"/>
          </p:nvPr>
        </p:nvSpPr>
        <p:spPr>
          <a:xfrm>
            <a:off x="1191900" y="1873650"/>
            <a:ext cx="6760200" cy="1396200"/>
          </a:xfrm>
          <a:prstGeom prst="rect">
            <a:avLst/>
          </a:prstGeom>
          <a:solidFill>
            <a:srgbClr val="5E5E5E">
              <a:alpha val="9038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7000">
                <a:solidFill>
                  <a:srgbClr val="FFFFFF"/>
                </a:solidFill>
                <a:latin typeface="Raleway"/>
                <a:ea typeface="Raleway"/>
                <a:cs typeface="Raleway"/>
                <a:sym typeface="Raleway"/>
              </a:rPr>
              <a:t>Introduction</a:t>
            </a:r>
            <a:endParaRPr b="1" sz="70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EFEFEF"/>
            </a:gs>
          </a:gsLst>
          <a:lin ang="5400012" scaled="0"/>
        </a:gra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2876850" y="482250"/>
            <a:ext cx="3390300" cy="700200"/>
          </a:xfrm>
          <a:prstGeom prst="rect">
            <a:avLst/>
          </a:prstGeom>
          <a:solidFill>
            <a:srgbClr val="5E5E5E">
              <a:alpha val="90380"/>
            </a:srgbClr>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Business Case</a:t>
            </a:r>
            <a:endParaRPr b="1" sz="3600">
              <a:solidFill>
                <a:srgbClr val="FFFFFF"/>
              </a:solidFill>
              <a:latin typeface="Raleway"/>
              <a:ea typeface="Raleway"/>
              <a:cs typeface="Raleway"/>
              <a:sym typeface="Raleway"/>
            </a:endParaRPr>
          </a:p>
        </p:txBody>
      </p:sp>
      <p:sp>
        <p:nvSpPr>
          <p:cNvPr id="67" name="Google Shape;67;p15"/>
          <p:cNvSpPr txBox="1"/>
          <p:nvPr>
            <p:ph idx="1" type="body"/>
          </p:nvPr>
        </p:nvSpPr>
        <p:spPr>
          <a:xfrm>
            <a:off x="292050" y="1548750"/>
            <a:ext cx="8559900" cy="10230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latin typeface="Raleway"/>
                <a:ea typeface="Raleway"/>
                <a:cs typeface="Raleway"/>
                <a:sym typeface="Raleway"/>
              </a:rPr>
              <a:t>How much do optional features affect the value of a used vehicle? </a:t>
            </a:r>
            <a:endParaRPr sz="3000">
              <a:latin typeface="Raleway"/>
              <a:ea typeface="Raleway"/>
              <a:cs typeface="Raleway"/>
              <a:sym typeface="Raleway"/>
            </a:endParaRPr>
          </a:p>
        </p:txBody>
      </p:sp>
      <p:pic>
        <p:nvPicPr>
          <p:cNvPr id="68" name="Google Shape;68;p15"/>
          <p:cNvPicPr preferRelativeResize="0"/>
          <p:nvPr/>
        </p:nvPicPr>
        <p:blipFill>
          <a:blip r:embed="rId3">
            <a:alphaModFix/>
          </a:blip>
          <a:stretch>
            <a:fillRect/>
          </a:stretch>
        </p:blipFill>
        <p:spPr>
          <a:xfrm>
            <a:off x="2937100" y="2567250"/>
            <a:ext cx="3269801" cy="2452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1700" y="325700"/>
            <a:ext cx="4907700" cy="705900"/>
          </a:xfrm>
          <a:prstGeom prst="rect">
            <a:avLst/>
          </a:prstGeom>
          <a:solidFill>
            <a:srgbClr val="5E5E5E">
              <a:alpha val="90380"/>
            </a:srgbClr>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Business Case </a:t>
            </a:r>
            <a:r>
              <a:rPr b="1" lang="en" sz="3600">
                <a:solidFill>
                  <a:srgbClr val="4A86E8"/>
                </a:solidFill>
                <a:latin typeface="Raleway"/>
                <a:ea typeface="Raleway"/>
                <a:cs typeface="Raleway"/>
                <a:sym typeface="Raleway"/>
              </a:rPr>
              <a:t>(Cont.)</a:t>
            </a:r>
            <a:endParaRPr b="1" sz="3600">
              <a:solidFill>
                <a:srgbClr val="4A86E8"/>
              </a:solidFill>
              <a:latin typeface="Raleway"/>
              <a:ea typeface="Raleway"/>
              <a:cs typeface="Raleway"/>
              <a:sym typeface="Raleway"/>
            </a:endParaRPr>
          </a:p>
        </p:txBody>
      </p:sp>
      <p:sp>
        <p:nvSpPr>
          <p:cNvPr id="74" name="Google Shape;74;p16"/>
          <p:cNvSpPr txBox="1"/>
          <p:nvPr>
            <p:ph idx="1" type="body"/>
          </p:nvPr>
        </p:nvSpPr>
        <p:spPr>
          <a:xfrm>
            <a:off x="311700" y="1313600"/>
            <a:ext cx="3999900" cy="3492900"/>
          </a:xfrm>
          <a:prstGeom prst="rect">
            <a:avLst/>
          </a:prstGeom>
          <a:solidFill>
            <a:srgbClr val="0B5394"/>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Raleway"/>
                <a:ea typeface="Raleway"/>
                <a:cs typeface="Raleway"/>
                <a:sym typeface="Raleway"/>
              </a:rPr>
              <a:t>Customers</a:t>
            </a:r>
            <a:endParaRPr b="1" sz="2400">
              <a:solidFill>
                <a:schemeClr val="lt1"/>
              </a:solidFill>
              <a:latin typeface="Raleway"/>
              <a:ea typeface="Raleway"/>
              <a:cs typeface="Raleway"/>
              <a:sym typeface="Raleway"/>
            </a:endParaRPr>
          </a:p>
          <a:p>
            <a:pPr indent="-381000" lvl="0" marL="457200" rtl="0" algn="l">
              <a:spcBef>
                <a:spcPts val="160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Overpaying (Priced Above Market Value)</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Potential Savings</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Used vs New</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Better Offer</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Trade-In Value</a:t>
            </a:r>
            <a:endParaRPr sz="2400">
              <a:solidFill>
                <a:schemeClr val="lt1"/>
              </a:solidFill>
              <a:latin typeface="Raleway"/>
              <a:ea typeface="Raleway"/>
              <a:cs typeface="Raleway"/>
              <a:sym typeface="Raleway"/>
            </a:endParaRPr>
          </a:p>
          <a:p>
            <a:pPr indent="0" lvl="0" marL="0" marR="0" rtl="0" algn="l">
              <a:lnSpc>
                <a:spcPct val="115000"/>
              </a:lnSpc>
              <a:spcBef>
                <a:spcPts val="1600"/>
              </a:spcBef>
              <a:spcAft>
                <a:spcPts val="0"/>
              </a:spcAft>
              <a:buNone/>
            </a:pPr>
            <a:r>
              <a:t/>
            </a:r>
            <a:endParaRPr b="1" sz="1800">
              <a:solidFill>
                <a:schemeClr val="lt1"/>
              </a:solidFill>
              <a:latin typeface="Raleway"/>
              <a:ea typeface="Raleway"/>
              <a:cs typeface="Raleway"/>
              <a:sym typeface="Raleway"/>
            </a:endParaRPr>
          </a:p>
          <a:p>
            <a:pPr indent="0" lvl="0" marL="0" rtl="0" algn="l">
              <a:spcBef>
                <a:spcPts val="1600"/>
              </a:spcBef>
              <a:spcAft>
                <a:spcPts val="1600"/>
              </a:spcAft>
              <a:buNone/>
            </a:pPr>
            <a:r>
              <a:t/>
            </a:r>
            <a:endParaRPr b="1">
              <a:solidFill>
                <a:schemeClr val="lt1"/>
              </a:solidFill>
              <a:latin typeface="Calibri"/>
              <a:ea typeface="Calibri"/>
              <a:cs typeface="Calibri"/>
              <a:sym typeface="Calibri"/>
            </a:endParaRPr>
          </a:p>
        </p:txBody>
      </p:sp>
      <p:sp>
        <p:nvSpPr>
          <p:cNvPr id="75" name="Google Shape;75;p16"/>
          <p:cNvSpPr txBox="1"/>
          <p:nvPr>
            <p:ph idx="2" type="body"/>
          </p:nvPr>
        </p:nvSpPr>
        <p:spPr>
          <a:xfrm>
            <a:off x="4832400" y="1313575"/>
            <a:ext cx="3999900" cy="3492900"/>
          </a:xfrm>
          <a:prstGeom prst="rect">
            <a:avLst/>
          </a:prstGeom>
          <a:solidFill>
            <a:srgbClr val="5E5E5E">
              <a:alpha val="90380"/>
            </a:srgbClr>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Raleway"/>
                <a:ea typeface="Raleway"/>
                <a:cs typeface="Raleway"/>
                <a:sym typeface="Raleway"/>
              </a:rPr>
              <a:t>Dealers</a:t>
            </a:r>
            <a:endParaRPr b="1" sz="2400">
              <a:solidFill>
                <a:schemeClr val="lt1"/>
              </a:solidFill>
              <a:latin typeface="Raleway"/>
              <a:ea typeface="Raleway"/>
              <a:cs typeface="Raleway"/>
              <a:sym typeface="Raleway"/>
            </a:endParaRPr>
          </a:p>
          <a:p>
            <a:pPr indent="-381000" lvl="0" marL="457200" rtl="0" algn="l">
              <a:spcBef>
                <a:spcPts val="160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Competition &amp; Online Pricing</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Potential Profits</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Market Value</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4991775" y="520475"/>
            <a:ext cx="3795000" cy="698700"/>
          </a:xfrm>
          <a:prstGeom prst="rect">
            <a:avLst/>
          </a:prstGeom>
          <a:solidFill>
            <a:srgbClr val="5E5E5E">
              <a:alpha val="9038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Raleway"/>
                <a:ea typeface="Raleway"/>
                <a:cs typeface="Raleway"/>
                <a:sym typeface="Raleway"/>
              </a:rPr>
              <a:t>Used Car Market</a:t>
            </a:r>
            <a:endParaRPr sz="3600">
              <a:solidFill>
                <a:srgbClr val="FFFFFF"/>
              </a:solidFill>
              <a:latin typeface="Raleway"/>
              <a:ea typeface="Raleway"/>
              <a:cs typeface="Raleway"/>
              <a:sym typeface="Raleway"/>
            </a:endParaRPr>
          </a:p>
        </p:txBody>
      </p:sp>
      <p:sp>
        <p:nvSpPr>
          <p:cNvPr id="81" name="Google Shape;81;p17"/>
          <p:cNvSpPr txBox="1"/>
          <p:nvPr>
            <p:ph idx="1" type="body"/>
          </p:nvPr>
        </p:nvSpPr>
        <p:spPr>
          <a:xfrm>
            <a:off x="3368475" y="1421838"/>
            <a:ext cx="5418300" cy="3341400"/>
          </a:xfrm>
          <a:prstGeom prst="rect">
            <a:avLst/>
          </a:prstGeom>
          <a:solidFill>
            <a:srgbClr val="5E5E5E">
              <a:alpha val="90380"/>
            </a:srgbClr>
          </a:solidFill>
        </p:spPr>
        <p:txBody>
          <a:bodyPr anchorCtr="0" anchor="t" bIns="91425" lIns="91425" spcFirstLastPara="1" rIns="91425" wrap="square" tIns="91425">
            <a:noAutofit/>
          </a:bodyPr>
          <a:lstStyle/>
          <a:p>
            <a:pPr indent="-368300" lvl="0" marL="457200" rtl="0" algn="l">
              <a:lnSpc>
                <a:spcPct val="200000"/>
              </a:lnSpc>
              <a:spcBef>
                <a:spcPts val="0"/>
              </a:spcBef>
              <a:spcAft>
                <a:spcPts val="0"/>
              </a:spcAft>
              <a:buClr>
                <a:schemeClr val="lt1"/>
              </a:buClr>
              <a:buSzPts val="2200"/>
              <a:buFont typeface="Raleway"/>
              <a:buChar char="●"/>
            </a:pPr>
            <a:r>
              <a:rPr lang="en" sz="2200">
                <a:solidFill>
                  <a:schemeClr val="lt1"/>
                </a:solidFill>
                <a:latin typeface="Raleway"/>
                <a:ea typeface="Raleway"/>
                <a:cs typeface="Raleway"/>
                <a:sym typeface="Raleway"/>
              </a:rPr>
              <a:t>Secondary Market Data</a:t>
            </a:r>
            <a:endParaRPr sz="2200">
              <a:solidFill>
                <a:schemeClr val="lt1"/>
              </a:solidFill>
              <a:latin typeface="Raleway"/>
              <a:ea typeface="Raleway"/>
              <a:cs typeface="Raleway"/>
              <a:sym typeface="Raleway"/>
            </a:endParaRPr>
          </a:p>
          <a:p>
            <a:pPr indent="-368300" lvl="0" marL="457200" rtl="0" algn="l">
              <a:lnSpc>
                <a:spcPct val="200000"/>
              </a:lnSpc>
              <a:spcBef>
                <a:spcPts val="0"/>
              </a:spcBef>
              <a:spcAft>
                <a:spcPts val="0"/>
              </a:spcAft>
              <a:buClr>
                <a:schemeClr val="lt1"/>
              </a:buClr>
              <a:buSzPts val="2200"/>
              <a:buFont typeface="Raleway"/>
              <a:buChar char="●"/>
            </a:pPr>
            <a:r>
              <a:rPr lang="en" sz="2200">
                <a:solidFill>
                  <a:schemeClr val="lt1"/>
                </a:solidFill>
                <a:latin typeface="Raleway"/>
                <a:ea typeface="Raleway"/>
                <a:cs typeface="Raleway"/>
                <a:sym typeface="Raleway"/>
              </a:rPr>
              <a:t>Used Vs New</a:t>
            </a:r>
            <a:endParaRPr sz="2200">
              <a:solidFill>
                <a:schemeClr val="lt1"/>
              </a:solidFill>
              <a:latin typeface="Raleway"/>
              <a:ea typeface="Raleway"/>
              <a:cs typeface="Raleway"/>
              <a:sym typeface="Raleway"/>
            </a:endParaRPr>
          </a:p>
          <a:p>
            <a:pPr indent="-368300" lvl="0" marL="457200" rtl="0" algn="l">
              <a:lnSpc>
                <a:spcPct val="200000"/>
              </a:lnSpc>
              <a:spcBef>
                <a:spcPts val="0"/>
              </a:spcBef>
              <a:spcAft>
                <a:spcPts val="0"/>
              </a:spcAft>
              <a:buClr>
                <a:schemeClr val="lt1"/>
              </a:buClr>
              <a:buSzPts val="2200"/>
              <a:buFont typeface="Raleway"/>
              <a:buChar char="●"/>
            </a:pPr>
            <a:r>
              <a:rPr lang="en" sz="2200">
                <a:solidFill>
                  <a:schemeClr val="lt1"/>
                </a:solidFill>
                <a:latin typeface="Raleway"/>
                <a:ea typeface="Raleway"/>
                <a:cs typeface="Raleway"/>
                <a:sym typeface="Raleway"/>
              </a:rPr>
              <a:t>BMW 3 Series</a:t>
            </a:r>
            <a:endParaRPr sz="2200">
              <a:solidFill>
                <a:schemeClr val="lt1"/>
              </a:solidFill>
              <a:latin typeface="Raleway"/>
              <a:ea typeface="Raleway"/>
              <a:cs typeface="Raleway"/>
              <a:sym typeface="Raleway"/>
            </a:endParaRPr>
          </a:p>
          <a:p>
            <a:pPr indent="-368300" lvl="0" marL="457200" rtl="0" algn="l">
              <a:lnSpc>
                <a:spcPct val="200000"/>
              </a:lnSpc>
              <a:spcBef>
                <a:spcPts val="0"/>
              </a:spcBef>
              <a:spcAft>
                <a:spcPts val="0"/>
              </a:spcAft>
              <a:buClr>
                <a:schemeClr val="lt1"/>
              </a:buClr>
              <a:buSzPts val="2200"/>
              <a:buFont typeface="Raleway"/>
              <a:buChar char="●"/>
            </a:pPr>
            <a:r>
              <a:rPr lang="en" sz="2200">
                <a:solidFill>
                  <a:schemeClr val="lt1"/>
                </a:solidFill>
                <a:latin typeface="Raleway"/>
                <a:ea typeface="Raleway"/>
                <a:cs typeface="Raleway"/>
                <a:sym typeface="Raleway"/>
              </a:rPr>
              <a:t>Features By Trim</a:t>
            </a:r>
            <a:endParaRPr sz="800">
              <a:solidFill>
                <a:srgbClr val="000000"/>
              </a:solidFill>
              <a:latin typeface="Raleway"/>
              <a:ea typeface="Raleway"/>
              <a:cs typeface="Raleway"/>
              <a:sym typeface="Raleway"/>
            </a:endParaRPr>
          </a:p>
          <a:p>
            <a:pPr indent="-368300" lvl="0" marL="457200" rtl="0" algn="l">
              <a:lnSpc>
                <a:spcPct val="200000"/>
              </a:lnSpc>
              <a:spcBef>
                <a:spcPts val="0"/>
              </a:spcBef>
              <a:spcAft>
                <a:spcPts val="0"/>
              </a:spcAft>
              <a:buClr>
                <a:schemeClr val="lt1"/>
              </a:buClr>
              <a:buSzPts val="2200"/>
              <a:buFont typeface="Raleway"/>
              <a:buChar char="●"/>
            </a:pPr>
            <a:r>
              <a:rPr lang="en" sz="2200">
                <a:solidFill>
                  <a:schemeClr val="lt1"/>
                </a:solidFill>
                <a:latin typeface="Raleway"/>
                <a:ea typeface="Raleway"/>
                <a:cs typeface="Raleway"/>
                <a:sym typeface="Raleway"/>
              </a:rPr>
              <a:t>As </a:t>
            </a:r>
            <a:r>
              <a:rPr lang="en" sz="2200">
                <a:solidFill>
                  <a:schemeClr val="lt1"/>
                </a:solidFill>
                <a:latin typeface="Raleway"/>
                <a:ea typeface="Raleway"/>
                <a:cs typeface="Raleway"/>
                <a:sym typeface="Raleway"/>
              </a:rPr>
              <a:t>Optional Packages</a:t>
            </a:r>
            <a:endParaRPr sz="1900">
              <a:solidFill>
                <a:schemeClr val="lt1"/>
              </a:solidFill>
              <a:latin typeface="Raleway"/>
              <a:ea typeface="Raleway"/>
              <a:cs typeface="Raleway"/>
              <a:sym typeface="Raleway"/>
            </a:endParaRPr>
          </a:p>
          <a:p>
            <a:pPr indent="0" lvl="0" marL="0" rtl="0" algn="l">
              <a:spcBef>
                <a:spcPts val="1600"/>
              </a:spcBef>
              <a:spcAft>
                <a:spcPts val="1600"/>
              </a:spcAft>
              <a:buNone/>
            </a:pPr>
            <a:r>
              <a:rPr b="1" lang="en">
                <a:solidFill>
                  <a:schemeClr val="lt1"/>
                </a:solidFill>
                <a:latin typeface="Calibri"/>
                <a:ea typeface="Calibri"/>
                <a:cs typeface="Calibri"/>
                <a:sym typeface="Calibri"/>
              </a:rPr>
              <a:t>								</a:t>
            </a:r>
            <a:endParaRPr b="1">
              <a:solidFill>
                <a:schemeClr val="lt1"/>
              </a:solidFill>
              <a:latin typeface="Calibri"/>
              <a:ea typeface="Calibri"/>
              <a:cs typeface="Calibri"/>
              <a:sym typeface="Calibri"/>
            </a:endParaRPr>
          </a:p>
        </p:txBody>
      </p:sp>
      <p:pic>
        <p:nvPicPr>
          <p:cNvPr id="82" name="Google Shape;82;p17"/>
          <p:cNvPicPr preferRelativeResize="0"/>
          <p:nvPr/>
        </p:nvPicPr>
        <p:blipFill>
          <a:blip r:embed="rId3">
            <a:alphaModFix/>
          </a:blip>
          <a:stretch>
            <a:fillRect/>
          </a:stretch>
        </p:blipFill>
        <p:spPr>
          <a:xfrm>
            <a:off x="87875" y="2062300"/>
            <a:ext cx="3063501" cy="2060468"/>
          </a:xfrm>
          <a:prstGeom prst="rect">
            <a:avLst/>
          </a:prstGeom>
          <a:noFill/>
          <a:ln>
            <a:noFill/>
          </a:ln>
          <a:effectLst>
            <a:reflection blurRad="0" dir="0" dist="0" endA="0" endPos="30000" fadeDir="5400012" kx="0" rotWithShape="0" algn="bl"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ph idx="4294967295" type="title"/>
          </p:nvPr>
        </p:nvSpPr>
        <p:spPr>
          <a:xfrm>
            <a:off x="1783500" y="1749900"/>
            <a:ext cx="5577000" cy="1643700"/>
          </a:xfrm>
          <a:prstGeom prst="rect">
            <a:avLst/>
          </a:prstGeom>
          <a:solidFill>
            <a:srgbClr val="5E5E5E">
              <a:alpha val="9038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rgbClr val="FFFFFF"/>
                </a:solidFill>
                <a:latin typeface="Raleway"/>
                <a:ea typeface="Raleway"/>
                <a:cs typeface="Raleway"/>
                <a:sym typeface="Raleway"/>
              </a:rPr>
              <a:t>Background Information</a:t>
            </a:r>
            <a:endParaRPr b="1" sz="4500">
              <a:solidFill>
                <a:srgbClr val="FFFFFF"/>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1" name="Shape 91"/>
        <p:cNvGrpSpPr/>
        <p:nvPr/>
      </p:nvGrpSpPr>
      <p:grpSpPr>
        <a:xfrm>
          <a:off x="0" y="0"/>
          <a:ext cx="0" cy="0"/>
          <a:chOff x="0" y="0"/>
          <a:chExt cx="0" cy="0"/>
        </a:xfrm>
      </p:grpSpPr>
      <p:sp>
        <p:nvSpPr>
          <p:cNvPr id="92" name="Google Shape;92;p19"/>
          <p:cNvSpPr txBox="1"/>
          <p:nvPr>
            <p:ph type="title"/>
          </p:nvPr>
        </p:nvSpPr>
        <p:spPr>
          <a:xfrm>
            <a:off x="4703500" y="2571775"/>
            <a:ext cx="4440600" cy="2467800"/>
          </a:xfrm>
          <a:prstGeom prst="rect">
            <a:avLst/>
          </a:prstGeom>
        </p:spPr>
        <p:txBody>
          <a:bodyPr anchorCtr="0" anchor="t" bIns="91425" lIns="91425" spcFirstLastPara="1" rIns="91425" wrap="square" tIns="91425">
            <a:noAutofit/>
          </a:bodyPr>
          <a:lstStyle/>
          <a:p>
            <a:pPr indent="-339725" lvl="0" marL="457200" rtl="0" algn="l">
              <a:spcBef>
                <a:spcPts val="0"/>
              </a:spcBef>
              <a:spcAft>
                <a:spcPts val="0"/>
              </a:spcAft>
              <a:buClr>
                <a:schemeClr val="dk2"/>
              </a:buClr>
              <a:buSzPts val="1750"/>
              <a:buFont typeface="Raleway"/>
              <a:buChar char="●"/>
            </a:pPr>
            <a:r>
              <a:t/>
            </a:r>
            <a:endParaRPr sz="1750">
              <a:solidFill>
                <a:schemeClr val="dk2"/>
              </a:solidFill>
              <a:latin typeface="Raleway"/>
              <a:ea typeface="Raleway"/>
              <a:cs typeface="Raleway"/>
              <a:sym typeface="Raleway"/>
            </a:endParaRPr>
          </a:p>
          <a:p>
            <a:pPr indent="0" lvl="0" marL="0" rtl="0" algn="l">
              <a:spcBef>
                <a:spcPts val="0"/>
              </a:spcBef>
              <a:spcAft>
                <a:spcPts val="0"/>
              </a:spcAft>
              <a:buNone/>
            </a:pPr>
            <a:r>
              <a:t/>
            </a:r>
            <a:endParaRPr b="1" sz="1400"/>
          </a:p>
        </p:txBody>
      </p:sp>
      <p:pic>
        <p:nvPicPr>
          <p:cNvPr id="93" name="Google Shape;93;p19"/>
          <p:cNvPicPr preferRelativeResize="0"/>
          <p:nvPr/>
        </p:nvPicPr>
        <p:blipFill>
          <a:blip r:embed="rId3">
            <a:alphaModFix/>
          </a:blip>
          <a:stretch>
            <a:fillRect/>
          </a:stretch>
        </p:blipFill>
        <p:spPr>
          <a:xfrm>
            <a:off x="4572000" y="0"/>
            <a:ext cx="4572000" cy="2571750"/>
          </a:xfrm>
          <a:prstGeom prst="rect">
            <a:avLst/>
          </a:prstGeom>
          <a:noFill/>
          <a:ln>
            <a:noFill/>
          </a:ln>
        </p:spPr>
      </p:pic>
      <p:pic>
        <p:nvPicPr>
          <p:cNvPr id="94" name="Google Shape;94;p19"/>
          <p:cNvPicPr preferRelativeResize="0"/>
          <p:nvPr/>
        </p:nvPicPr>
        <p:blipFill>
          <a:blip r:embed="rId4">
            <a:alphaModFix/>
          </a:blip>
          <a:stretch>
            <a:fillRect/>
          </a:stretch>
        </p:blipFill>
        <p:spPr>
          <a:xfrm>
            <a:off x="0" y="0"/>
            <a:ext cx="4572000" cy="2571750"/>
          </a:xfrm>
          <a:prstGeom prst="rect">
            <a:avLst/>
          </a:prstGeom>
          <a:noFill/>
          <a:ln>
            <a:noFill/>
          </a:ln>
        </p:spPr>
      </p:pic>
      <p:pic>
        <p:nvPicPr>
          <p:cNvPr id="95" name="Google Shape;95;p19"/>
          <p:cNvPicPr preferRelativeResize="0"/>
          <p:nvPr/>
        </p:nvPicPr>
        <p:blipFill>
          <a:blip r:embed="rId5">
            <a:alphaModFix/>
          </a:blip>
          <a:stretch>
            <a:fillRect/>
          </a:stretch>
        </p:blipFill>
        <p:spPr>
          <a:xfrm>
            <a:off x="2286000" y="2519800"/>
            <a:ext cx="4571999" cy="2571749"/>
          </a:xfrm>
          <a:prstGeom prst="rect">
            <a:avLst/>
          </a:prstGeom>
          <a:noFill/>
          <a:ln>
            <a:noFill/>
          </a:ln>
        </p:spPr>
      </p:pic>
      <p:sp>
        <p:nvSpPr>
          <p:cNvPr id="96" name="Google Shape;96;p19"/>
          <p:cNvSpPr txBox="1"/>
          <p:nvPr>
            <p:ph type="title"/>
          </p:nvPr>
        </p:nvSpPr>
        <p:spPr>
          <a:xfrm>
            <a:off x="0" y="0"/>
            <a:ext cx="3240000" cy="685200"/>
          </a:xfrm>
          <a:prstGeom prst="rect">
            <a:avLst/>
          </a:prstGeom>
          <a:solidFill>
            <a:srgbClr val="5E5E5E">
              <a:alpha val="90380"/>
            </a:srgbClr>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BMW 3 Series</a:t>
            </a:r>
            <a:endParaRPr b="1" sz="3600">
              <a:solidFill>
                <a:srgbClr val="FFFFFF"/>
              </a:solidFill>
              <a:latin typeface="Raleway"/>
              <a:ea typeface="Raleway"/>
              <a:cs typeface="Raleway"/>
              <a:sym typeface="Raleway"/>
            </a:endParaRPr>
          </a:p>
        </p:txBody>
      </p:sp>
      <p:sp>
        <p:nvSpPr>
          <p:cNvPr id="97" name="Google Shape;97;p19"/>
          <p:cNvSpPr txBox="1"/>
          <p:nvPr/>
        </p:nvSpPr>
        <p:spPr>
          <a:xfrm>
            <a:off x="8225400" y="2215200"/>
            <a:ext cx="918600" cy="35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Sedan</a:t>
            </a:r>
            <a:endParaRPr>
              <a:solidFill>
                <a:schemeClr val="lt1"/>
              </a:solidFill>
            </a:endParaRPr>
          </a:p>
        </p:txBody>
      </p:sp>
      <p:sp>
        <p:nvSpPr>
          <p:cNvPr id="98" name="Google Shape;98;p19"/>
          <p:cNvSpPr txBox="1"/>
          <p:nvPr/>
        </p:nvSpPr>
        <p:spPr>
          <a:xfrm>
            <a:off x="3837150" y="4813375"/>
            <a:ext cx="1469700" cy="22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Gran Turismo</a:t>
            </a:r>
            <a:endParaRPr>
              <a:solidFill>
                <a:schemeClr val="lt1"/>
              </a:solidFill>
            </a:endParaRPr>
          </a:p>
        </p:txBody>
      </p:sp>
      <p:sp>
        <p:nvSpPr>
          <p:cNvPr id="99" name="Google Shape;99;p19"/>
          <p:cNvSpPr txBox="1"/>
          <p:nvPr/>
        </p:nvSpPr>
        <p:spPr>
          <a:xfrm>
            <a:off x="3690300" y="2215200"/>
            <a:ext cx="881700" cy="35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Wagon</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162400"/>
            <a:ext cx="8138400" cy="572700"/>
          </a:xfrm>
          <a:prstGeom prst="rect">
            <a:avLst/>
          </a:prstGeom>
          <a:solidFill>
            <a:srgbClr val="D9D9D9"/>
          </a:solidFill>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Regular"/>
                <a:ea typeface="Comfortaa Regular"/>
                <a:cs typeface="Comfortaa Regular"/>
                <a:sym typeface="Comfortaa Regular"/>
              </a:rPr>
              <a:t>Optional Packages</a:t>
            </a:r>
            <a:endParaRPr>
              <a:latin typeface="Comfortaa Regular"/>
              <a:ea typeface="Comfortaa Regular"/>
              <a:cs typeface="Comfortaa Regular"/>
              <a:sym typeface="Comfortaa Regular"/>
            </a:endParaRPr>
          </a:p>
        </p:txBody>
      </p:sp>
      <p:sp>
        <p:nvSpPr>
          <p:cNvPr id="105" name="Google Shape;105;p20"/>
          <p:cNvSpPr txBox="1"/>
          <p:nvPr>
            <p:ph idx="1" type="body"/>
          </p:nvPr>
        </p:nvSpPr>
        <p:spPr>
          <a:xfrm>
            <a:off x="462100" y="982075"/>
            <a:ext cx="2431200" cy="1808400"/>
          </a:xfrm>
          <a:prstGeom prst="rect">
            <a:avLst/>
          </a:prstGeom>
          <a:gradFill>
            <a:gsLst>
              <a:gs pos="0">
                <a:srgbClr val="FDECDB"/>
              </a:gs>
              <a:gs pos="100000">
                <a:srgbClr val="F0A963"/>
              </a:gs>
            </a:gsLst>
            <a:path path="circle">
              <a:fillToRect b="50%" l="50%" r="50%" t="50%"/>
            </a:path>
            <a:tileRect/>
          </a:gradFill>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000000"/>
                </a:solidFill>
                <a:latin typeface="Comfortaa Regular"/>
                <a:ea typeface="Comfortaa Regular"/>
                <a:cs typeface="Comfortaa Regular"/>
                <a:sym typeface="Comfortaa Regular"/>
              </a:rPr>
              <a:t>Lightning</a:t>
            </a:r>
            <a:endParaRPr>
              <a:solidFill>
                <a:srgbClr val="000000"/>
              </a:solidFill>
              <a:latin typeface="Comfortaa Regular"/>
              <a:ea typeface="Comfortaa Regular"/>
              <a:cs typeface="Comfortaa Regular"/>
              <a:sym typeface="Comfortaa Regular"/>
            </a:endParaRPr>
          </a:p>
          <a:p>
            <a:pPr indent="0" lvl="0" marL="0" rtl="0" algn="ctr">
              <a:spcBef>
                <a:spcPts val="1600"/>
              </a:spcBef>
              <a:spcAft>
                <a:spcPts val="1600"/>
              </a:spcAft>
              <a:buNone/>
            </a:pPr>
            <a:r>
              <a:rPr lang="en">
                <a:solidFill>
                  <a:srgbClr val="000000"/>
                </a:solidFill>
                <a:latin typeface="Comfortaa Regular"/>
                <a:ea typeface="Comfortaa Regular"/>
                <a:cs typeface="Comfortaa Regular"/>
                <a:sym typeface="Comfortaa Regular"/>
              </a:rPr>
              <a:t>$700</a:t>
            </a:r>
            <a:endParaRPr>
              <a:solidFill>
                <a:srgbClr val="000000"/>
              </a:solidFill>
              <a:latin typeface="Comfortaa Regular"/>
              <a:ea typeface="Comfortaa Regular"/>
              <a:cs typeface="Comfortaa Regular"/>
              <a:sym typeface="Comfortaa Regular"/>
            </a:endParaRPr>
          </a:p>
        </p:txBody>
      </p:sp>
      <p:sp>
        <p:nvSpPr>
          <p:cNvPr id="106" name="Google Shape;106;p20"/>
          <p:cNvSpPr txBox="1"/>
          <p:nvPr/>
        </p:nvSpPr>
        <p:spPr>
          <a:xfrm>
            <a:off x="3201000" y="982075"/>
            <a:ext cx="2359800" cy="1851000"/>
          </a:xfrm>
          <a:prstGeom prst="rect">
            <a:avLst/>
          </a:prstGeom>
          <a:gradFill>
            <a:gsLst>
              <a:gs pos="0">
                <a:srgbClr val="DFE9FB"/>
              </a:gs>
              <a:gs pos="100000">
                <a:srgbClr val="6E9BE7"/>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latin typeface="Comfortaa Regular"/>
                <a:ea typeface="Comfortaa Regular"/>
                <a:cs typeface="Comfortaa Regular"/>
                <a:sym typeface="Comfortaa Regular"/>
              </a:rPr>
              <a:t>Cold Weather</a:t>
            </a:r>
            <a:endParaRPr sz="1800" u="sng">
              <a:latin typeface="Comfortaa Regular"/>
              <a:ea typeface="Comfortaa Regular"/>
              <a:cs typeface="Comfortaa Regular"/>
              <a:sym typeface="Comfortaa Regular"/>
            </a:endParaRPr>
          </a:p>
          <a:p>
            <a:pPr indent="0" lvl="0" marL="0" rtl="0" algn="ctr">
              <a:spcBef>
                <a:spcPts val="0"/>
              </a:spcBef>
              <a:spcAft>
                <a:spcPts val="0"/>
              </a:spcAft>
              <a:buNone/>
            </a:pPr>
            <a:r>
              <a:t/>
            </a:r>
            <a:endParaRPr sz="1800">
              <a:latin typeface="Comfortaa Regular"/>
              <a:ea typeface="Comfortaa Regular"/>
              <a:cs typeface="Comfortaa Regular"/>
              <a:sym typeface="Comfortaa Regular"/>
            </a:endParaRPr>
          </a:p>
          <a:p>
            <a:pPr indent="0" lvl="0" marL="0" rtl="0" algn="ctr">
              <a:spcBef>
                <a:spcPts val="0"/>
              </a:spcBef>
              <a:spcAft>
                <a:spcPts val="0"/>
              </a:spcAft>
              <a:buNone/>
            </a:pPr>
            <a:r>
              <a:rPr lang="en" sz="1800">
                <a:latin typeface="Comfortaa Regular"/>
                <a:ea typeface="Comfortaa Regular"/>
                <a:cs typeface="Comfortaa Regular"/>
                <a:sym typeface="Comfortaa Regular"/>
              </a:rPr>
              <a:t>$800</a:t>
            </a:r>
            <a:endParaRPr sz="1800">
              <a:latin typeface="Comfortaa Regular"/>
              <a:ea typeface="Comfortaa Regular"/>
              <a:cs typeface="Comfortaa Regular"/>
              <a:sym typeface="Comfortaa Regular"/>
            </a:endParaRPr>
          </a:p>
        </p:txBody>
      </p:sp>
      <p:sp>
        <p:nvSpPr>
          <p:cNvPr id="107" name="Google Shape;107;p20"/>
          <p:cNvSpPr txBox="1"/>
          <p:nvPr/>
        </p:nvSpPr>
        <p:spPr>
          <a:xfrm>
            <a:off x="5779450" y="982075"/>
            <a:ext cx="2493600" cy="18510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latin typeface="Comfortaa Regular"/>
                <a:ea typeface="Comfortaa Regular"/>
                <a:cs typeface="Comfortaa Regular"/>
                <a:sym typeface="Comfortaa Regular"/>
              </a:rPr>
              <a:t>Convenience Package</a:t>
            </a:r>
            <a:endParaRPr sz="1800" u="sng">
              <a:latin typeface="Comfortaa Regular"/>
              <a:ea typeface="Comfortaa Regular"/>
              <a:cs typeface="Comfortaa Regular"/>
              <a:sym typeface="Comfortaa Regular"/>
            </a:endParaRPr>
          </a:p>
          <a:p>
            <a:pPr indent="0" lvl="0" marL="0" rtl="0" algn="ctr">
              <a:spcBef>
                <a:spcPts val="0"/>
              </a:spcBef>
              <a:spcAft>
                <a:spcPts val="0"/>
              </a:spcAft>
              <a:buNone/>
            </a:pPr>
            <a:r>
              <a:t/>
            </a:r>
            <a:endParaRPr sz="1800">
              <a:latin typeface="Comfortaa Regular"/>
              <a:ea typeface="Comfortaa Regular"/>
              <a:cs typeface="Comfortaa Regular"/>
              <a:sym typeface="Comfortaa Regular"/>
            </a:endParaRPr>
          </a:p>
          <a:p>
            <a:pPr indent="0" lvl="0" marL="0" rtl="0" algn="ctr">
              <a:spcBef>
                <a:spcPts val="0"/>
              </a:spcBef>
              <a:spcAft>
                <a:spcPts val="0"/>
              </a:spcAft>
              <a:buNone/>
            </a:pPr>
            <a:r>
              <a:rPr lang="en" sz="1800">
                <a:latin typeface="Comfortaa Regular"/>
                <a:ea typeface="Comfortaa Regular"/>
                <a:cs typeface="Comfortaa Regular"/>
                <a:sym typeface="Comfortaa Regular"/>
              </a:rPr>
              <a:t>$2100</a:t>
            </a:r>
            <a:endParaRPr sz="1800">
              <a:latin typeface="Comfortaa Regular"/>
              <a:ea typeface="Comfortaa Regular"/>
              <a:cs typeface="Comfortaa Regular"/>
              <a:sym typeface="Comfortaa Regular"/>
            </a:endParaRPr>
          </a:p>
        </p:txBody>
      </p:sp>
      <p:sp>
        <p:nvSpPr>
          <p:cNvPr id="108" name="Google Shape;108;p20"/>
          <p:cNvSpPr txBox="1"/>
          <p:nvPr/>
        </p:nvSpPr>
        <p:spPr>
          <a:xfrm>
            <a:off x="462100" y="3059300"/>
            <a:ext cx="2431200" cy="1808400"/>
          </a:xfrm>
          <a:prstGeom prst="rect">
            <a:avLst/>
          </a:prstGeom>
          <a:gradFill>
            <a:gsLst>
              <a:gs pos="0">
                <a:srgbClr val="F5D0D0"/>
              </a:gs>
              <a:gs pos="100000">
                <a:srgbClr val="D96868"/>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latin typeface="Comfortaa Regular"/>
                <a:ea typeface="Comfortaa Regular"/>
                <a:cs typeface="Comfortaa Regular"/>
                <a:sym typeface="Comfortaa Regular"/>
              </a:rPr>
              <a:t>M </a:t>
            </a:r>
            <a:r>
              <a:rPr lang="en" sz="1800" u="sng">
                <a:latin typeface="Comfortaa Regular"/>
                <a:ea typeface="Comfortaa Regular"/>
                <a:cs typeface="Comfortaa Regular"/>
                <a:sym typeface="Comfortaa Regular"/>
              </a:rPr>
              <a:t>Sports Package</a:t>
            </a:r>
            <a:endParaRPr sz="1800" u="sng">
              <a:latin typeface="Comfortaa Regular"/>
              <a:ea typeface="Comfortaa Regular"/>
              <a:cs typeface="Comfortaa Regular"/>
              <a:sym typeface="Comfortaa Regular"/>
            </a:endParaRPr>
          </a:p>
          <a:p>
            <a:pPr indent="0" lvl="0" marL="0" rtl="0" algn="ctr">
              <a:spcBef>
                <a:spcPts val="0"/>
              </a:spcBef>
              <a:spcAft>
                <a:spcPts val="0"/>
              </a:spcAft>
              <a:buNone/>
            </a:pPr>
            <a:r>
              <a:t/>
            </a:r>
            <a:endParaRPr sz="1800">
              <a:latin typeface="Comfortaa Regular"/>
              <a:ea typeface="Comfortaa Regular"/>
              <a:cs typeface="Comfortaa Regular"/>
              <a:sym typeface="Comfortaa Regular"/>
            </a:endParaRPr>
          </a:p>
          <a:p>
            <a:pPr indent="0" lvl="0" marL="0" rtl="0" algn="ctr">
              <a:spcBef>
                <a:spcPts val="0"/>
              </a:spcBef>
              <a:spcAft>
                <a:spcPts val="0"/>
              </a:spcAft>
              <a:buNone/>
            </a:pPr>
            <a:r>
              <a:rPr lang="en" sz="1800">
                <a:latin typeface="Comfortaa Regular"/>
                <a:ea typeface="Comfortaa Regular"/>
                <a:cs typeface="Comfortaa Regular"/>
                <a:sym typeface="Comfortaa Regular"/>
              </a:rPr>
              <a:t>$2600</a:t>
            </a:r>
            <a:endParaRPr sz="1800">
              <a:latin typeface="Comfortaa Regular"/>
              <a:ea typeface="Comfortaa Regular"/>
              <a:cs typeface="Comfortaa Regular"/>
              <a:sym typeface="Comfortaa Regular"/>
            </a:endParaRPr>
          </a:p>
        </p:txBody>
      </p:sp>
      <p:sp>
        <p:nvSpPr>
          <p:cNvPr id="109" name="Google Shape;109;p20"/>
          <p:cNvSpPr txBox="1"/>
          <p:nvPr/>
        </p:nvSpPr>
        <p:spPr>
          <a:xfrm>
            <a:off x="3243450" y="3016850"/>
            <a:ext cx="2317500" cy="1851000"/>
          </a:xfrm>
          <a:prstGeom prst="rect">
            <a:avLst/>
          </a:prstGeom>
          <a:gradFill>
            <a:gsLst>
              <a:gs pos="0">
                <a:srgbClr val="DBD4EB"/>
              </a:gs>
              <a:gs pos="100000">
                <a:srgbClr val="9180BB"/>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latin typeface="Comfortaa Regular"/>
                <a:ea typeface="Comfortaa Regular"/>
                <a:cs typeface="Comfortaa Regular"/>
                <a:sym typeface="Comfortaa Regular"/>
              </a:rPr>
              <a:t>Technology</a:t>
            </a:r>
            <a:endParaRPr sz="1800" u="sng">
              <a:latin typeface="Comfortaa Regular"/>
              <a:ea typeface="Comfortaa Regular"/>
              <a:cs typeface="Comfortaa Regular"/>
              <a:sym typeface="Comfortaa Regular"/>
            </a:endParaRPr>
          </a:p>
          <a:p>
            <a:pPr indent="0" lvl="0" marL="0" rtl="0" algn="ctr">
              <a:spcBef>
                <a:spcPts val="0"/>
              </a:spcBef>
              <a:spcAft>
                <a:spcPts val="0"/>
              </a:spcAft>
              <a:buNone/>
            </a:pPr>
            <a:r>
              <a:t/>
            </a:r>
            <a:endParaRPr sz="1800">
              <a:latin typeface="Comfortaa Regular"/>
              <a:ea typeface="Comfortaa Regular"/>
              <a:cs typeface="Comfortaa Regular"/>
              <a:sym typeface="Comfortaa Regular"/>
            </a:endParaRPr>
          </a:p>
          <a:p>
            <a:pPr indent="0" lvl="0" marL="0" rtl="0" algn="ctr">
              <a:spcBef>
                <a:spcPts val="0"/>
              </a:spcBef>
              <a:spcAft>
                <a:spcPts val="0"/>
              </a:spcAft>
              <a:buNone/>
            </a:pPr>
            <a:r>
              <a:rPr lang="en" sz="1800">
                <a:latin typeface="Comfortaa Regular"/>
                <a:ea typeface="Comfortaa Regular"/>
                <a:cs typeface="Comfortaa Regular"/>
                <a:sym typeface="Comfortaa Regular"/>
              </a:rPr>
              <a:t>$2750</a:t>
            </a:r>
            <a:endParaRPr sz="1800">
              <a:latin typeface="Comfortaa Regular"/>
              <a:ea typeface="Comfortaa Regular"/>
              <a:cs typeface="Comfortaa Regular"/>
              <a:sym typeface="Comfortaa Regular"/>
            </a:endParaRPr>
          </a:p>
          <a:p>
            <a:pPr indent="0" lvl="0" marL="0" rtl="0" algn="ctr">
              <a:spcBef>
                <a:spcPts val="0"/>
              </a:spcBef>
              <a:spcAft>
                <a:spcPts val="0"/>
              </a:spcAft>
              <a:buNone/>
            </a:pPr>
            <a:r>
              <a:t/>
            </a:r>
            <a:endParaRPr sz="1800" u="sng">
              <a:latin typeface="Comfortaa Regular"/>
              <a:ea typeface="Comfortaa Regular"/>
              <a:cs typeface="Comfortaa Regular"/>
              <a:sym typeface="Comfortaa Regular"/>
            </a:endParaRPr>
          </a:p>
        </p:txBody>
      </p:sp>
      <p:sp>
        <p:nvSpPr>
          <p:cNvPr id="110" name="Google Shape;110;p20"/>
          <p:cNvSpPr txBox="1"/>
          <p:nvPr/>
        </p:nvSpPr>
        <p:spPr>
          <a:xfrm>
            <a:off x="5779450" y="3016850"/>
            <a:ext cx="2493600" cy="1893600"/>
          </a:xfrm>
          <a:prstGeom prst="rect">
            <a:avLst/>
          </a:prstGeom>
          <a:gradFill>
            <a:gsLst>
              <a:gs pos="0">
                <a:srgbClr val="FFF6DB"/>
              </a:gs>
              <a:gs pos="100000">
                <a:srgbClr val="FAD25C"/>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latin typeface="Comfortaa Regular"/>
                <a:ea typeface="Comfortaa Regular"/>
                <a:cs typeface="Comfortaa Regular"/>
                <a:sym typeface="Comfortaa Regular"/>
              </a:rPr>
              <a:t>Premium</a:t>
            </a:r>
            <a:endParaRPr sz="1800" u="sng">
              <a:latin typeface="Comfortaa Regular"/>
              <a:ea typeface="Comfortaa Regular"/>
              <a:cs typeface="Comfortaa Regular"/>
              <a:sym typeface="Comfortaa Regular"/>
            </a:endParaRPr>
          </a:p>
          <a:p>
            <a:pPr indent="0" lvl="0" marL="0" rtl="0" algn="ctr">
              <a:spcBef>
                <a:spcPts val="0"/>
              </a:spcBef>
              <a:spcAft>
                <a:spcPts val="0"/>
              </a:spcAft>
              <a:buNone/>
            </a:pPr>
            <a:r>
              <a:t/>
            </a:r>
            <a:endParaRPr sz="1800">
              <a:latin typeface="Comfortaa Regular"/>
              <a:ea typeface="Comfortaa Regular"/>
              <a:cs typeface="Comfortaa Regular"/>
              <a:sym typeface="Comfortaa Regular"/>
            </a:endParaRPr>
          </a:p>
          <a:p>
            <a:pPr indent="0" lvl="0" marL="0" rtl="0" algn="ctr">
              <a:spcBef>
                <a:spcPts val="0"/>
              </a:spcBef>
              <a:spcAft>
                <a:spcPts val="0"/>
              </a:spcAft>
              <a:buNone/>
            </a:pPr>
            <a:r>
              <a:rPr lang="en" sz="1800">
                <a:latin typeface="Comfortaa Regular"/>
                <a:ea typeface="Comfortaa Regular"/>
                <a:cs typeface="Comfortaa Regular"/>
                <a:sym typeface="Comfortaa Regular"/>
              </a:rPr>
              <a:t>$3100</a:t>
            </a:r>
            <a:endParaRPr sz="1800">
              <a:latin typeface="Comfortaa Regular"/>
              <a:ea typeface="Comfortaa Regular"/>
              <a:cs typeface="Comfortaa Regular"/>
              <a:sym typeface="Comfortaa Regular"/>
            </a:endParaRPr>
          </a:p>
        </p:txBody>
      </p:sp>
      <p:pic>
        <p:nvPicPr>
          <p:cNvPr id="111" name="Google Shape;111;p20"/>
          <p:cNvPicPr preferRelativeResize="0"/>
          <p:nvPr/>
        </p:nvPicPr>
        <p:blipFill>
          <a:blip r:embed="rId4">
            <a:alphaModFix/>
          </a:blip>
          <a:stretch>
            <a:fillRect/>
          </a:stretch>
        </p:blipFill>
        <p:spPr>
          <a:xfrm>
            <a:off x="932225" y="4012350"/>
            <a:ext cx="1357860" cy="722376"/>
          </a:xfrm>
          <a:prstGeom prst="rect">
            <a:avLst/>
          </a:prstGeom>
          <a:noFill/>
          <a:ln>
            <a:noFill/>
          </a:ln>
        </p:spPr>
      </p:pic>
      <p:pic>
        <p:nvPicPr>
          <p:cNvPr id="112" name="Google Shape;112;p20"/>
          <p:cNvPicPr preferRelativeResize="0"/>
          <p:nvPr/>
        </p:nvPicPr>
        <p:blipFill>
          <a:blip r:embed="rId5">
            <a:alphaModFix/>
          </a:blip>
          <a:stretch>
            <a:fillRect/>
          </a:stretch>
        </p:blipFill>
        <p:spPr>
          <a:xfrm>
            <a:off x="3984650" y="3851213"/>
            <a:ext cx="792500" cy="1044650"/>
          </a:xfrm>
          <a:prstGeom prst="rect">
            <a:avLst/>
          </a:prstGeom>
          <a:noFill/>
          <a:ln>
            <a:noFill/>
          </a:ln>
        </p:spPr>
      </p:pic>
      <p:pic>
        <p:nvPicPr>
          <p:cNvPr id="113" name="Google Shape;113;p20"/>
          <p:cNvPicPr preferRelativeResize="0"/>
          <p:nvPr/>
        </p:nvPicPr>
        <p:blipFill>
          <a:blip r:embed="rId6">
            <a:alphaModFix/>
          </a:blip>
          <a:stretch>
            <a:fillRect/>
          </a:stretch>
        </p:blipFill>
        <p:spPr>
          <a:xfrm>
            <a:off x="6569700" y="3942225"/>
            <a:ext cx="792500" cy="792500"/>
          </a:xfrm>
          <a:prstGeom prst="rect">
            <a:avLst/>
          </a:prstGeom>
          <a:noFill/>
          <a:ln>
            <a:noFill/>
          </a:ln>
        </p:spPr>
      </p:pic>
      <p:pic>
        <p:nvPicPr>
          <p:cNvPr id="114" name="Google Shape;114;p20"/>
          <p:cNvPicPr preferRelativeResize="0"/>
          <p:nvPr/>
        </p:nvPicPr>
        <p:blipFill>
          <a:blip r:embed="rId7">
            <a:alphaModFix/>
          </a:blip>
          <a:stretch>
            <a:fillRect/>
          </a:stretch>
        </p:blipFill>
        <p:spPr>
          <a:xfrm>
            <a:off x="6739897" y="2169474"/>
            <a:ext cx="572700" cy="572700"/>
          </a:xfrm>
          <a:prstGeom prst="rect">
            <a:avLst/>
          </a:prstGeom>
          <a:noFill/>
          <a:ln>
            <a:noFill/>
          </a:ln>
        </p:spPr>
      </p:pic>
      <p:pic>
        <p:nvPicPr>
          <p:cNvPr id="115" name="Google Shape;115;p20"/>
          <p:cNvPicPr preferRelativeResize="0"/>
          <p:nvPr/>
        </p:nvPicPr>
        <p:blipFill>
          <a:blip r:embed="rId8">
            <a:alphaModFix/>
          </a:blip>
          <a:stretch>
            <a:fillRect/>
          </a:stretch>
        </p:blipFill>
        <p:spPr>
          <a:xfrm>
            <a:off x="4029163" y="1931974"/>
            <a:ext cx="703476" cy="722373"/>
          </a:xfrm>
          <a:prstGeom prst="rect">
            <a:avLst/>
          </a:prstGeom>
          <a:noFill/>
          <a:ln>
            <a:noFill/>
          </a:ln>
        </p:spPr>
      </p:pic>
      <p:pic>
        <p:nvPicPr>
          <p:cNvPr id="116" name="Google Shape;116;p20"/>
          <p:cNvPicPr preferRelativeResize="0"/>
          <p:nvPr/>
        </p:nvPicPr>
        <p:blipFill>
          <a:blip r:embed="rId9">
            <a:alphaModFix/>
          </a:blip>
          <a:stretch>
            <a:fillRect/>
          </a:stretch>
        </p:blipFill>
        <p:spPr>
          <a:xfrm>
            <a:off x="1016733" y="1849375"/>
            <a:ext cx="1050731" cy="72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1364000" y="152400"/>
            <a:ext cx="6416001"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